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Thin"/>
      <p:regular r:id="rId36"/>
      <p:bold r:id="rId37"/>
      <p:italic r:id="rId38"/>
      <p:boldItalic r:id="rId39"/>
    </p:embeddedFont>
    <p:embeddedFont>
      <p:font typeface="Roboto Medium"/>
      <p:regular r:id="rId40"/>
      <p:bold r:id="rId41"/>
      <p:italic r:id="rId42"/>
      <p:boldItalic r:id="rId43"/>
    </p:embeddedFon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Roboto-regular.fntdata"/><Relationship Id="rId43" Type="http://schemas.openxmlformats.org/officeDocument/2006/relationships/font" Target="fonts/RobotoMedium-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dac5a228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dac5a228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dac5a228c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dac5a228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dac5a228c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dac5a228c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dac5a228c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dac5a228c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dac5a228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dac5a228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dac5a228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dac5a228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dac5a22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dac5a22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dac5a228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dac5a228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dac5a228c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4dac5a228c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dac5a228c_0_2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dac5a228c_0_2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dac5a228c_0_2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dac5a228c_0_2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dac5a228c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dac5a228c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4dac5a228c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4dac5a228c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db18f12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db18f12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dac5a228c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dac5a228c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dac5a228c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4dac5a228c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dac5a228c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dac5a228c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dac5a228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dac5a228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4db18f12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4db18f12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dac5a22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dac5a22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dac5a228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4dac5a228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dac5a228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dac5a228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dac5a228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dac5a228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4dac5a228c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4dac5a228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dk2"/>
              </a:buClr>
              <a:buSzPts val="1300"/>
              <a:buChar char="●"/>
              <a:defRPr>
                <a:solidFill>
                  <a:schemeClr val="dk2"/>
                </a:solidFill>
              </a:defRPr>
            </a:lvl1pPr>
            <a:lvl2pPr indent="-298450" lvl="1" marL="914400">
              <a:spcBef>
                <a:spcPts val="1600"/>
              </a:spcBef>
              <a:spcAft>
                <a:spcPts val="0"/>
              </a:spcAft>
              <a:buClr>
                <a:schemeClr val="dk2"/>
              </a:buClr>
              <a:buSzPts val="1100"/>
              <a:buChar char="○"/>
              <a:defRPr>
                <a:solidFill>
                  <a:schemeClr val="dk2"/>
                </a:solidFill>
              </a:defRPr>
            </a:lvl2pPr>
            <a:lvl3pPr indent="-298450" lvl="2" marL="1371600">
              <a:spcBef>
                <a:spcPts val="1600"/>
              </a:spcBef>
              <a:spcAft>
                <a:spcPts val="0"/>
              </a:spcAft>
              <a:buClr>
                <a:schemeClr val="dk2"/>
              </a:buClr>
              <a:buSzPts val="1100"/>
              <a:buChar char="■"/>
              <a:defRPr>
                <a:solidFill>
                  <a:schemeClr val="dk2"/>
                </a:solidFill>
              </a:defRPr>
            </a:lvl3pPr>
            <a:lvl4pPr indent="-298450" lvl="3" marL="1828800">
              <a:spcBef>
                <a:spcPts val="1600"/>
              </a:spcBef>
              <a:spcAft>
                <a:spcPts val="0"/>
              </a:spcAft>
              <a:buClr>
                <a:schemeClr val="dk2"/>
              </a:buClr>
              <a:buSzPts val="1100"/>
              <a:buChar char="●"/>
              <a:defRPr>
                <a:solidFill>
                  <a:schemeClr val="dk2"/>
                </a:solidFill>
              </a:defRPr>
            </a:lvl4pPr>
            <a:lvl5pPr indent="-298450" lvl="4" marL="2286000">
              <a:spcBef>
                <a:spcPts val="1600"/>
              </a:spcBef>
              <a:spcAft>
                <a:spcPts val="0"/>
              </a:spcAft>
              <a:buClr>
                <a:schemeClr val="dk2"/>
              </a:buClr>
              <a:buSzPts val="1100"/>
              <a:buChar char="○"/>
              <a:defRPr>
                <a:solidFill>
                  <a:schemeClr val="dk2"/>
                </a:solidFill>
              </a:defRPr>
            </a:lvl5pPr>
            <a:lvl6pPr indent="-298450" lvl="5" marL="2743200">
              <a:spcBef>
                <a:spcPts val="1600"/>
              </a:spcBef>
              <a:spcAft>
                <a:spcPts val="0"/>
              </a:spcAft>
              <a:buClr>
                <a:schemeClr val="dk2"/>
              </a:buClr>
              <a:buSzPts val="1100"/>
              <a:buChar char="■"/>
              <a:defRPr>
                <a:solidFill>
                  <a:schemeClr val="dk2"/>
                </a:solidFill>
              </a:defRPr>
            </a:lvl6pPr>
            <a:lvl7pPr indent="-298450" lvl="6" marL="3200400">
              <a:spcBef>
                <a:spcPts val="1600"/>
              </a:spcBef>
              <a:spcAft>
                <a:spcPts val="0"/>
              </a:spcAft>
              <a:buClr>
                <a:schemeClr val="dk2"/>
              </a:buClr>
              <a:buSzPts val="1100"/>
              <a:buChar char="●"/>
              <a:defRPr>
                <a:solidFill>
                  <a:schemeClr val="dk2"/>
                </a:solidFill>
              </a:defRPr>
            </a:lvl7pPr>
            <a:lvl8pPr indent="-298450" lvl="7" marL="3657600">
              <a:spcBef>
                <a:spcPts val="1600"/>
              </a:spcBef>
              <a:spcAft>
                <a:spcPts val="0"/>
              </a:spcAft>
              <a:buClr>
                <a:schemeClr val="dk2"/>
              </a:buClr>
              <a:buSzPts val="1100"/>
              <a:buChar char="○"/>
              <a:defRPr>
                <a:solidFill>
                  <a:schemeClr val="dk2"/>
                </a:solidFill>
              </a:defRPr>
            </a:lvl8pPr>
            <a:lvl9pPr indent="-298450" lvl="8" marL="411480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600"/>
              </a:spcBef>
              <a:spcAft>
                <a:spcPts val="0"/>
              </a:spcAft>
              <a:buClr>
                <a:schemeClr val="dk1"/>
              </a:buClr>
              <a:buSzPts val="1100"/>
              <a:buChar char="○"/>
              <a:defRPr>
                <a:solidFill>
                  <a:schemeClr val="dk1"/>
                </a:solidFill>
              </a:defRPr>
            </a:lvl2pPr>
            <a:lvl3pPr indent="-298450" lvl="2" marL="1371600">
              <a:spcBef>
                <a:spcPts val="1600"/>
              </a:spcBef>
              <a:spcAft>
                <a:spcPts val="0"/>
              </a:spcAft>
              <a:buClr>
                <a:schemeClr val="dk1"/>
              </a:buClr>
              <a:buSzPts val="1100"/>
              <a:buChar char="■"/>
              <a:defRPr>
                <a:solidFill>
                  <a:schemeClr val="dk1"/>
                </a:solidFill>
              </a:defRPr>
            </a:lvl3pPr>
            <a:lvl4pPr indent="-298450" lvl="3" marL="1828800">
              <a:spcBef>
                <a:spcPts val="1600"/>
              </a:spcBef>
              <a:spcAft>
                <a:spcPts val="0"/>
              </a:spcAft>
              <a:buClr>
                <a:schemeClr val="dk1"/>
              </a:buClr>
              <a:buSzPts val="1100"/>
              <a:buChar char="●"/>
              <a:defRPr>
                <a:solidFill>
                  <a:schemeClr val="dk1"/>
                </a:solidFill>
              </a:defRPr>
            </a:lvl4pPr>
            <a:lvl5pPr indent="-298450" lvl="4" marL="2286000">
              <a:spcBef>
                <a:spcPts val="1600"/>
              </a:spcBef>
              <a:spcAft>
                <a:spcPts val="0"/>
              </a:spcAft>
              <a:buClr>
                <a:schemeClr val="dk1"/>
              </a:buClr>
              <a:buSzPts val="1100"/>
              <a:buChar char="○"/>
              <a:defRPr>
                <a:solidFill>
                  <a:schemeClr val="dk1"/>
                </a:solidFill>
              </a:defRPr>
            </a:lvl5pPr>
            <a:lvl6pPr indent="-298450" lvl="5" marL="2743200">
              <a:spcBef>
                <a:spcPts val="1600"/>
              </a:spcBef>
              <a:spcAft>
                <a:spcPts val="0"/>
              </a:spcAft>
              <a:buClr>
                <a:schemeClr val="dk1"/>
              </a:buClr>
              <a:buSzPts val="1100"/>
              <a:buChar char="■"/>
              <a:defRPr>
                <a:solidFill>
                  <a:schemeClr val="dk1"/>
                </a:solidFill>
              </a:defRPr>
            </a:lvl6pPr>
            <a:lvl7pPr indent="-298450" lvl="6" marL="3200400">
              <a:spcBef>
                <a:spcPts val="1600"/>
              </a:spcBef>
              <a:spcAft>
                <a:spcPts val="0"/>
              </a:spcAft>
              <a:buClr>
                <a:schemeClr val="dk1"/>
              </a:buClr>
              <a:buSzPts val="1100"/>
              <a:buChar char="●"/>
              <a:defRPr>
                <a:solidFill>
                  <a:schemeClr val="dk1"/>
                </a:solidFill>
              </a:defRPr>
            </a:lvl7pPr>
            <a:lvl8pPr indent="-298450" lvl="7" marL="3657600">
              <a:spcBef>
                <a:spcPts val="1600"/>
              </a:spcBef>
              <a:spcAft>
                <a:spcPts val="0"/>
              </a:spcAft>
              <a:buClr>
                <a:schemeClr val="dk1"/>
              </a:buClr>
              <a:buSzPts val="1100"/>
              <a:buChar char="○"/>
              <a:defRPr>
                <a:solidFill>
                  <a:schemeClr val="dk1"/>
                </a:solidFill>
              </a:defRPr>
            </a:lvl8pPr>
            <a:lvl9pPr indent="-298450" lvl="8" marL="411480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www.kaggle.com/datasets/sumn2u/garbage-classification-v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216925" y="1173875"/>
            <a:ext cx="5337600" cy="198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highlight>
                  <a:schemeClr val="dk1"/>
                </a:highlight>
                <a:latin typeface="Times New Roman"/>
                <a:ea typeface="Times New Roman"/>
                <a:cs typeface="Times New Roman"/>
                <a:sym typeface="Times New Roman"/>
              </a:rPr>
              <a:t>Automated Waste Segregation Using</a:t>
            </a:r>
            <a:endParaRPr b="1" sz="2500">
              <a:highlight>
                <a:schemeClr val="dk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2500">
                <a:highlight>
                  <a:schemeClr val="dk1"/>
                </a:highlight>
                <a:latin typeface="Times New Roman"/>
                <a:ea typeface="Times New Roman"/>
                <a:cs typeface="Times New Roman"/>
                <a:sym typeface="Times New Roman"/>
              </a:rPr>
              <a:t>Convolutional Neural Networks and ResNet on the Garbage Classification v2 Dataset</a:t>
            </a:r>
            <a:endParaRPr b="1" sz="2500">
              <a:latin typeface="Times New Roman"/>
              <a:ea typeface="Times New Roman"/>
              <a:cs typeface="Times New Roman"/>
              <a:sym typeface="Times New Roman"/>
            </a:endParaRPr>
          </a:p>
        </p:txBody>
      </p:sp>
      <p:sp>
        <p:nvSpPr>
          <p:cNvPr id="229" name="Google Shape;229;p17"/>
          <p:cNvSpPr txBox="1"/>
          <p:nvPr>
            <p:ph idx="1" type="subTitle"/>
          </p:nvPr>
        </p:nvSpPr>
        <p:spPr>
          <a:xfrm>
            <a:off x="5083825" y="3247175"/>
            <a:ext cx="3470700" cy="130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Times New Roman"/>
                <a:ea typeface="Times New Roman"/>
                <a:cs typeface="Times New Roman"/>
                <a:sym typeface="Times New Roman"/>
              </a:rPr>
              <a:t>Team Incognito:-</a:t>
            </a:r>
            <a:endParaRPr sz="140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GB" sz="1400">
                <a:latin typeface="Times New Roman"/>
                <a:ea typeface="Times New Roman"/>
                <a:cs typeface="Times New Roman"/>
                <a:sym typeface="Times New Roman"/>
              </a:rPr>
              <a:t>Hhema Priiya Saidhapeta Naga (hs843) </a:t>
            </a:r>
            <a:endParaRPr sz="140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GB" sz="1400">
                <a:latin typeface="Times New Roman"/>
                <a:ea typeface="Times New Roman"/>
                <a:cs typeface="Times New Roman"/>
                <a:sym typeface="Times New Roman"/>
              </a:rPr>
              <a:t>Roopesh Kumar Reddy Kaipa (rk979) </a:t>
            </a:r>
            <a:endParaRPr sz="1400">
              <a:latin typeface="Times New Roman"/>
              <a:ea typeface="Times New Roman"/>
              <a:cs typeface="Times New Roman"/>
              <a:sym typeface="Times New Roman"/>
            </a:endParaRPr>
          </a:p>
          <a:p>
            <a:pPr indent="0" lvl="0" marL="0" rtl="0" algn="l">
              <a:lnSpc>
                <a:spcPct val="100000"/>
              </a:lnSpc>
              <a:spcBef>
                <a:spcPts val="500"/>
              </a:spcBef>
              <a:spcAft>
                <a:spcPts val="0"/>
              </a:spcAft>
              <a:buNone/>
            </a:pPr>
            <a:r>
              <a:rPr lang="en-GB" sz="1400">
                <a:latin typeface="Times New Roman"/>
                <a:ea typeface="Times New Roman"/>
                <a:cs typeface="Times New Roman"/>
                <a:sym typeface="Times New Roman"/>
              </a:rPr>
              <a:t>Shiva Shashank Reddy Chevella (sc2696) </a:t>
            </a:r>
            <a:endParaRPr sz="1400">
              <a:latin typeface="Times New Roman"/>
              <a:ea typeface="Times New Roman"/>
              <a:cs typeface="Times New Roman"/>
              <a:sym typeface="Times New Roman"/>
            </a:endParaRPr>
          </a:p>
          <a:p>
            <a:pPr indent="0" lvl="0" marL="0" rtl="0" algn="l">
              <a:lnSpc>
                <a:spcPct val="100000"/>
              </a:lnSpc>
              <a:spcBef>
                <a:spcPts val="500"/>
              </a:spcBef>
              <a:spcAft>
                <a:spcPts val="500"/>
              </a:spcAft>
              <a:buNone/>
            </a:pPr>
            <a:r>
              <a:rPr lang="en-GB" sz="1400">
                <a:latin typeface="Times New Roman"/>
                <a:ea typeface="Times New Roman"/>
                <a:cs typeface="Times New Roman"/>
                <a:sym typeface="Times New Roman"/>
              </a:rPr>
              <a:t>Tanuja Swathi Seeram (ts695)</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idx="1" type="body"/>
          </p:nvPr>
        </p:nvSpPr>
        <p:spPr>
          <a:xfrm>
            <a:off x="1234650" y="1147950"/>
            <a:ext cx="2920200" cy="27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latin typeface="Times New Roman"/>
                <a:ea typeface="Times New Roman"/>
                <a:cs typeface="Times New Roman"/>
                <a:sym typeface="Times New Roman"/>
              </a:rPr>
              <a:t>1. Balanced Representation</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2. Diverse Categories</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3. Real-world Relevance</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4. High-Quality images</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1600"/>
              </a:spcAft>
              <a:buNone/>
            </a:pPr>
            <a:r>
              <a:t/>
            </a:r>
            <a:endParaRPr sz="1900">
              <a:latin typeface="Times New Roman"/>
              <a:ea typeface="Times New Roman"/>
              <a:cs typeface="Times New Roman"/>
              <a:sym typeface="Times New Roman"/>
            </a:endParaRPr>
          </a:p>
        </p:txBody>
      </p:sp>
      <p:sp>
        <p:nvSpPr>
          <p:cNvPr id="300" name="Google Shape;300;p26"/>
          <p:cNvSpPr txBox="1"/>
          <p:nvPr>
            <p:ph type="title"/>
          </p:nvPr>
        </p:nvSpPr>
        <p:spPr>
          <a:xfrm>
            <a:off x="5052625" y="393750"/>
            <a:ext cx="34041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Application:-</a:t>
            </a:r>
            <a:endParaRPr b="1">
              <a:latin typeface="Times New Roman"/>
              <a:ea typeface="Times New Roman"/>
              <a:cs typeface="Times New Roman"/>
              <a:sym typeface="Times New Roman"/>
            </a:endParaRPr>
          </a:p>
        </p:txBody>
      </p:sp>
      <p:sp>
        <p:nvSpPr>
          <p:cNvPr id="301" name="Google Shape;301;p26"/>
          <p:cNvSpPr txBox="1"/>
          <p:nvPr>
            <p:ph type="title"/>
          </p:nvPr>
        </p:nvSpPr>
        <p:spPr>
          <a:xfrm>
            <a:off x="1234650" y="393750"/>
            <a:ext cx="34041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Key features :-</a:t>
            </a:r>
            <a:endParaRPr b="1" sz="2800">
              <a:latin typeface="Times New Roman"/>
              <a:ea typeface="Times New Roman"/>
              <a:cs typeface="Times New Roman"/>
              <a:sym typeface="Times New Roman"/>
            </a:endParaRPr>
          </a:p>
        </p:txBody>
      </p:sp>
      <p:sp>
        <p:nvSpPr>
          <p:cNvPr id="302" name="Google Shape;302;p26"/>
          <p:cNvSpPr txBox="1"/>
          <p:nvPr>
            <p:ph idx="1" type="body"/>
          </p:nvPr>
        </p:nvSpPr>
        <p:spPr>
          <a:xfrm>
            <a:off x="5097950" y="1147950"/>
            <a:ext cx="3637800" cy="30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latin typeface="Times New Roman"/>
                <a:ea typeface="Times New Roman"/>
                <a:cs typeface="Times New Roman"/>
                <a:sym typeface="Times New Roman"/>
              </a:rPr>
              <a:t>1. Automated Waste Management</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2.</a:t>
            </a:r>
            <a:r>
              <a:rPr lang="en-GB" sz="1900">
                <a:latin typeface="Times New Roman"/>
                <a:ea typeface="Times New Roman"/>
                <a:cs typeface="Times New Roman"/>
                <a:sym typeface="Times New Roman"/>
              </a:rPr>
              <a:t>Solution for Recycling</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3.Environmental Awareness</a:t>
            </a:r>
            <a:endParaRPr sz="1900">
              <a:latin typeface="Times New Roman"/>
              <a:ea typeface="Times New Roman"/>
              <a:cs typeface="Times New Roman"/>
              <a:sym typeface="Times New Roman"/>
            </a:endParaRPr>
          </a:p>
          <a:p>
            <a:pPr indent="0" lvl="0" marL="0" rtl="0" algn="l">
              <a:spcBef>
                <a:spcPts val="1600"/>
              </a:spcBef>
              <a:spcAft>
                <a:spcPts val="0"/>
              </a:spcAft>
              <a:buNone/>
            </a:pPr>
            <a:r>
              <a:rPr lang="en-GB" sz="1900">
                <a:latin typeface="Times New Roman"/>
                <a:ea typeface="Times New Roman"/>
                <a:cs typeface="Times New Roman"/>
                <a:sym typeface="Times New Roman"/>
              </a:rPr>
              <a:t>4.Smart City Sustainability</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0"/>
              </a:spcAft>
              <a:buNone/>
            </a:pPr>
            <a:r>
              <a:t/>
            </a:r>
            <a:endParaRPr sz="1900">
              <a:latin typeface="Times New Roman"/>
              <a:ea typeface="Times New Roman"/>
              <a:cs typeface="Times New Roman"/>
              <a:sym typeface="Times New Roman"/>
            </a:endParaRPr>
          </a:p>
          <a:p>
            <a:pPr indent="0" lvl="0" marL="0" rtl="0" algn="l">
              <a:spcBef>
                <a:spcPts val="1600"/>
              </a:spcBef>
              <a:spcAft>
                <a:spcPts val="16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704525" y="204150"/>
            <a:ext cx="7003200" cy="6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Analysis  &amp; Data Representation :-</a:t>
            </a:r>
            <a:endParaRPr b="1" sz="2800">
              <a:latin typeface="Times New Roman"/>
              <a:ea typeface="Times New Roman"/>
              <a:cs typeface="Times New Roman"/>
              <a:sym typeface="Times New Roman"/>
            </a:endParaRPr>
          </a:p>
        </p:txBody>
      </p:sp>
      <p:sp>
        <p:nvSpPr>
          <p:cNvPr id="308" name="Google Shape;308;p27"/>
          <p:cNvSpPr txBox="1"/>
          <p:nvPr>
            <p:ph idx="1" type="body"/>
          </p:nvPr>
        </p:nvSpPr>
        <p:spPr>
          <a:xfrm>
            <a:off x="1466525" y="4331850"/>
            <a:ext cx="65367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Figure 1:shows the dataset distribution, with the Clothes category having the most images. To avoid class imbalance issues, we ensure equal image sampling from each category. This helps maintain balanced representation during training.</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pic>
        <p:nvPicPr>
          <p:cNvPr id="309" name="Google Shape;309;p27"/>
          <p:cNvPicPr preferRelativeResize="0"/>
          <p:nvPr/>
        </p:nvPicPr>
        <p:blipFill>
          <a:blip r:embed="rId3">
            <a:alphaModFix/>
          </a:blip>
          <a:stretch>
            <a:fillRect/>
          </a:stretch>
        </p:blipFill>
        <p:spPr>
          <a:xfrm>
            <a:off x="1657050" y="857950"/>
            <a:ext cx="6394450" cy="342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idx="1" type="body"/>
          </p:nvPr>
        </p:nvSpPr>
        <p:spPr>
          <a:xfrm>
            <a:off x="1288775" y="3854625"/>
            <a:ext cx="7132200" cy="91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Times New Roman"/>
                <a:ea typeface="Times New Roman"/>
                <a:cs typeface="Times New Roman"/>
                <a:sym typeface="Times New Roman"/>
              </a:rPr>
              <a:t>Figure 2: illustrates brightness and contrast distribution in the dataset. Variations like overexposure or sharpness can affect feature extraction. Contrast normalization is applied to standardize images for accurate waste classification.</a:t>
            </a:r>
            <a:endParaRPr>
              <a:latin typeface="Times New Roman"/>
              <a:ea typeface="Times New Roman"/>
              <a:cs typeface="Times New Roman"/>
              <a:sym typeface="Times New Roman"/>
            </a:endParaRPr>
          </a:p>
        </p:txBody>
      </p:sp>
      <p:pic>
        <p:nvPicPr>
          <p:cNvPr id="315" name="Google Shape;315;p28"/>
          <p:cNvPicPr preferRelativeResize="0"/>
          <p:nvPr/>
        </p:nvPicPr>
        <p:blipFill>
          <a:blip r:embed="rId3">
            <a:alphaModFix/>
          </a:blip>
          <a:stretch>
            <a:fillRect/>
          </a:stretch>
        </p:blipFill>
        <p:spPr>
          <a:xfrm>
            <a:off x="1365725" y="301888"/>
            <a:ext cx="6318600" cy="328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idx="1" type="body"/>
          </p:nvPr>
        </p:nvSpPr>
        <p:spPr>
          <a:xfrm>
            <a:off x="1198138" y="4270025"/>
            <a:ext cx="7051800" cy="101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Times New Roman"/>
                <a:ea typeface="Times New Roman"/>
                <a:cs typeface="Times New Roman"/>
                <a:sym typeface="Times New Roman"/>
              </a:rPr>
              <a:t>Figure 3: The visualization shows image augmentations like rotation, zoom, and distortions to enhance model learning. Augmenting limited data improves plastic classification accuracy. It also boosts performance on unseen data, aiding efficient waste management.</a:t>
            </a:r>
            <a:endParaRPr>
              <a:latin typeface="Times New Roman"/>
              <a:ea typeface="Times New Roman"/>
              <a:cs typeface="Times New Roman"/>
              <a:sym typeface="Times New Roman"/>
            </a:endParaRPr>
          </a:p>
        </p:txBody>
      </p:sp>
      <p:pic>
        <p:nvPicPr>
          <p:cNvPr id="321" name="Google Shape;321;p29"/>
          <p:cNvPicPr preferRelativeResize="0"/>
          <p:nvPr/>
        </p:nvPicPr>
        <p:blipFill>
          <a:blip r:embed="rId3">
            <a:alphaModFix/>
          </a:blip>
          <a:stretch>
            <a:fillRect/>
          </a:stretch>
        </p:blipFill>
        <p:spPr>
          <a:xfrm>
            <a:off x="1998225" y="154450"/>
            <a:ext cx="5451625" cy="4042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1234775" y="178925"/>
            <a:ext cx="74571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800">
                <a:latin typeface="Times New Roman"/>
                <a:ea typeface="Times New Roman"/>
                <a:cs typeface="Times New Roman"/>
                <a:sym typeface="Times New Roman"/>
              </a:rPr>
              <a:t>Models Used and Their Architectures</a:t>
            </a:r>
            <a:endParaRPr b="1" sz="28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b="1" sz="28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b="1" sz="2800">
              <a:latin typeface="Times New Roman"/>
              <a:ea typeface="Times New Roman"/>
              <a:cs typeface="Times New Roman"/>
              <a:sym typeface="Times New Roman"/>
            </a:endParaRPr>
          </a:p>
        </p:txBody>
      </p:sp>
      <p:sp>
        <p:nvSpPr>
          <p:cNvPr id="327" name="Google Shape;327;p30"/>
          <p:cNvSpPr txBox="1"/>
          <p:nvPr>
            <p:ph idx="1" type="body"/>
          </p:nvPr>
        </p:nvSpPr>
        <p:spPr>
          <a:xfrm>
            <a:off x="1038425" y="777425"/>
            <a:ext cx="7849800" cy="13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Times New Roman"/>
                <a:ea typeface="Times New Roman"/>
                <a:cs typeface="Times New Roman"/>
                <a:sym typeface="Times New Roman"/>
              </a:rPr>
              <a:t>In our project, we explored and compared the performance of three powerful Convolutional Neural Network (CNN) architectures: ResNet50, EfficientNetB0, and MobileNetV3.</a:t>
            </a:r>
            <a:endParaRPr sz="1400">
              <a:solidFill>
                <a:srgbClr val="FFFFFF"/>
              </a:solidFill>
              <a:latin typeface="Times New Roman"/>
              <a:ea typeface="Times New Roman"/>
              <a:cs typeface="Times New Roman"/>
              <a:sym typeface="Times New Roman"/>
            </a:endParaRPr>
          </a:p>
          <a:p>
            <a:pPr indent="-317500" lvl="0" marL="457200" rtl="0" algn="l">
              <a:spcBef>
                <a:spcPts val="1600"/>
              </a:spcBef>
              <a:spcAft>
                <a:spcPts val="0"/>
              </a:spcAft>
              <a:buClr>
                <a:srgbClr val="FFFFFF"/>
              </a:buClr>
              <a:buSzPts val="1400"/>
              <a:buChar char="➔"/>
            </a:pPr>
            <a:r>
              <a:rPr lang="en-GB" sz="1400">
                <a:solidFill>
                  <a:srgbClr val="FFFFFF"/>
                </a:solidFill>
                <a:latin typeface="Times New Roman"/>
                <a:ea typeface="Times New Roman"/>
                <a:cs typeface="Times New Roman"/>
                <a:sym typeface="Times New Roman"/>
              </a:rPr>
              <a:t>    </a:t>
            </a:r>
            <a:r>
              <a:rPr b="1" lang="en-GB" sz="1400">
                <a:solidFill>
                  <a:srgbClr val="FFFFFF"/>
                </a:solidFill>
                <a:latin typeface="Times New Roman"/>
                <a:ea typeface="Times New Roman"/>
                <a:cs typeface="Times New Roman"/>
                <a:sym typeface="Times New Roman"/>
              </a:rPr>
              <a:t>ResNet50</a:t>
            </a:r>
            <a:r>
              <a:rPr lang="en-GB" sz="1400">
                <a:solidFill>
                  <a:srgbClr val="FFFFFF"/>
                </a:solidFill>
                <a:latin typeface="Times New Roman"/>
                <a:ea typeface="Times New Roman"/>
                <a:cs typeface="Times New Roman"/>
                <a:sym typeface="Times New Roman"/>
              </a:rPr>
              <a:t> uses residual connections to overcome the vanishing gradient problem, allowing for deeper networks with improved accuracy. It consists of 50 layers, including convolutional, identity, and shortcut connections.</a:t>
            </a:r>
            <a:endParaRPr sz="1400">
              <a:solidFill>
                <a:srgbClr val="FFFFFF"/>
              </a:solidFill>
              <a:latin typeface="Times New Roman"/>
              <a:ea typeface="Times New Roman"/>
              <a:cs typeface="Times New Roman"/>
              <a:sym typeface="Times New Roman"/>
            </a:endParaRPr>
          </a:p>
        </p:txBody>
      </p:sp>
      <p:pic>
        <p:nvPicPr>
          <p:cNvPr id="328" name="Google Shape;328;p30"/>
          <p:cNvPicPr preferRelativeResize="0"/>
          <p:nvPr/>
        </p:nvPicPr>
        <p:blipFill>
          <a:blip r:embed="rId3">
            <a:alphaModFix/>
          </a:blip>
          <a:stretch>
            <a:fillRect/>
          </a:stretch>
        </p:blipFill>
        <p:spPr>
          <a:xfrm>
            <a:off x="152400" y="2408125"/>
            <a:ext cx="8839200" cy="249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Snippet code for ResNet50 Model</a:t>
            </a:r>
            <a:endParaRPr b="1" sz="2800">
              <a:latin typeface="Times New Roman"/>
              <a:ea typeface="Times New Roman"/>
              <a:cs typeface="Times New Roman"/>
              <a:sym typeface="Times New Roman"/>
            </a:endParaRPr>
          </a:p>
        </p:txBody>
      </p:sp>
      <p:pic>
        <p:nvPicPr>
          <p:cNvPr id="334" name="Google Shape;334;p31"/>
          <p:cNvPicPr preferRelativeResize="0"/>
          <p:nvPr/>
        </p:nvPicPr>
        <p:blipFill>
          <a:blip r:embed="rId3">
            <a:alphaModFix/>
          </a:blip>
          <a:stretch>
            <a:fillRect/>
          </a:stretch>
        </p:blipFill>
        <p:spPr>
          <a:xfrm>
            <a:off x="794050" y="1789550"/>
            <a:ext cx="7312300" cy="196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2"/>
          <p:cNvPicPr preferRelativeResize="0"/>
          <p:nvPr/>
        </p:nvPicPr>
        <p:blipFill>
          <a:blip r:embed="rId3">
            <a:alphaModFix/>
          </a:blip>
          <a:stretch>
            <a:fillRect/>
          </a:stretch>
        </p:blipFill>
        <p:spPr>
          <a:xfrm>
            <a:off x="152400" y="1971375"/>
            <a:ext cx="8727749" cy="3019725"/>
          </a:xfrm>
          <a:prstGeom prst="rect">
            <a:avLst/>
          </a:prstGeom>
          <a:noFill/>
          <a:ln>
            <a:noFill/>
          </a:ln>
        </p:spPr>
      </p:pic>
      <p:sp>
        <p:nvSpPr>
          <p:cNvPr id="340" name="Google Shape;340;p32"/>
          <p:cNvSpPr txBox="1"/>
          <p:nvPr>
            <p:ph idx="1" type="body"/>
          </p:nvPr>
        </p:nvSpPr>
        <p:spPr>
          <a:xfrm>
            <a:off x="1120075" y="842275"/>
            <a:ext cx="7849800" cy="89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Times New Roman"/>
              <a:buChar char="➔"/>
            </a:pPr>
            <a:r>
              <a:rPr lang="en-GB" sz="1400">
                <a:latin typeface="Times New Roman"/>
                <a:ea typeface="Times New Roman"/>
                <a:cs typeface="Times New Roman"/>
                <a:sym typeface="Times New Roman"/>
              </a:rPr>
              <a:t>MobileNetV3 is designed for mobile and embedded devices. It uses depthwise separable convolutions and Squeeze-and-Excitation (SE) blocks to reduce computation while maintaining accuracy. </a:t>
            </a: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Snippet code for MobileNet V3 Model</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p:txBody>
      </p:sp>
      <p:pic>
        <p:nvPicPr>
          <p:cNvPr id="346" name="Google Shape;346;p33"/>
          <p:cNvPicPr preferRelativeResize="0"/>
          <p:nvPr/>
        </p:nvPicPr>
        <p:blipFill>
          <a:blip r:embed="rId3">
            <a:alphaModFix/>
          </a:blip>
          <a:stretch>
            <a:fillRect/>
          </a:stretch>
        </p:blipFill>
        <p:spPr>
          <a:xfrm>
            <a:off x="709425" y="2040950"/>
            <a:ext cx="7877175" cy="201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4"/>
          <p:cNvPicPr preferRelativeResize="0"/>
          <p:nvPr/>
        </p:nvPicPr>
        <p:blipFill>
          <a:blip r:embed="rId3">
            <a:alphaModFix/>
          </a:blip>
          <a:stretch>
            <a:fillRect/>
          </a:stretch>
        </p:blipFill>
        <p:spPr>
          <a:xfrm>
            <a:off x="2410650" y="854575"/>
            <a:ext cx="4592499" cy="3673923"/>
          </a:xfrm>
          <a:prstGeom prst="rect">
            <a:avLst/>
          </a:prstGeom>
          <a:noFill/>
          <a:ln>
            <a:noFill/>
          </a:ln>
        </p:spPr>
      </p:pic>
      <p:sp>
        <p:nvSpPr>
          <p:cNvPr id="352" name="Google Shape;352;p34"/>
          <p:cNvSpPr txBox="1"/>
          <p:nvPr>
            <p:ph idx="1" type="body"/>
          </p:nvPr>
        </p:nvSpPr>
        <p:spPr>
          <a:xfrm>
            <a:off x="983925" y="40150"/>
            <a:ext cx="7849800" cy="89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Times New Roman"/>
              <a:buChar char="➔"/>
            </a:pPr>
            <a:r>
              <a:rPr lang="en-GB" sz="1400">
                <a:latin typeface="Times New Roman"/>
                <a:ea typeface="Times New Roman"/>
                <a:cs typeface="Times New Roman"/>
                <a:sym typeface="Times New Roman"/>
              </a:rPr>
              <a:t> EfficientNetB0 introduces a compound scaling technique that uniformly scales network depth, width, and resolution. Despite being lightweight, it achieves excellent accuracy by optimizing all dimensions efficiently.</a:t>
            </a:r>
            <a:endParaRPr sz="1400">
              <a:solidFill>
                <a:srgbClr val="FFFFFF"/>
              </a:solidFill>
              <a:latin typeface="Times New Roman"/>
              <a:ea typeface="Times New Roman"/>
              <a:cs typeface="Times New Roman"/>
              <a:sym typeface="Times New Roman"/>
            </a:endParaRPr>
          </a:p>
        </p:txBody>
      </p:sp>
      <p:sp>
        <p:nvSpPr>
          <p:cNvPr id="353" name="Google Shape;353;p34"/>
          <p:cNvSpPr txBox="1"/>
          <p:nvPr/>
        </p:nvSpPr>
        <p:spPr>
          <a:xfrm>
            <a:off x="377475" y="4528500"/>
            <a:ext cx="8001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a:solidFill>
                  <a:schemeClr val="lt1"/>
                </a:solidFill>
                <a:latin typeface="Times New Roman"/>
                <a:ea typeface="Times New Roman"/>
                <a:cs typeface="Times New Roman"/>
                <a:sym typeface="Times New Roman"/>
              </a:rPr>
              <a:t>These architectures were fine-tuned on the Garbage Classification v2 dataset, and their outputs were evaluated based on accuracy, precision, recall, and F1-score.</a:t>
            </a:r>
            <a:endParaRPr>
              <a:latin typeface="Times New Roman"/>
              <a:ea typeface="Times New Roman"/>
              <a:cs typeface="Times New Roman"/>
              <a:sym typeface="Times New Roman"/>
            </a:endParaRPr>
          </a:p>
        </p:txBody>
      </p:sp>
      <p:pic>
        <p:nvPicPr>
          <p:cNvPr id="354" name="Google Shape;354;p34"/>
          <p:cNvPicPr preferRelativeResize="0"/>
          <p:nvPr/>
        </p:nvPicPr>
        <p:blipFill>
          <a:blip r:embed="rId4">
            <a:alphaModFix/>
          </a:blip>
          <a:stretch>
            <a:fillRect/>
          </a:stretch>
        </p:blipFill>
        <p:spPr>
          <a:xfrm>
            <a:off x="2896625" y="854575"/>
            <a:ext cx="1078900" cy="51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Snippet code for EfficientNet B0 Model</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p:txBody>
      </p:sp>
      <p:pic>
        <p:nvPicPr>
          <p:cNvPr id="360" name="Google Shape;360;p35"/>
          <p:cNvPicPr preferRelativeResize="0"/>
          <p:nvPr/>
        </p:nvPicPr>
        <p:blipFill>
          <a:blip r:embed="rId3">
            <a:alphaModFix/>
          </a:blip>
          <a:stretch>
            <a:fillRect/>
          </a:stretch>
        </p:blipFill>
        <p:spPr>
          <a:xfrm>
            <a:off x="895350" y="1803975"/>
            <a:ext cx="7353300" cy="201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Abstract</a:t>
            </a:r>
            <a:endParaRPr b="1" sz="2800">
              <a:latin typeface="Times New Roman"/>
              <a:ea typeface="Times New Roman"/>
              <a:cs typeface="Times New Roman"/>
              <a:sym typeface="Times New Roman"/>
            </a:endParaRPr>
          </a:p>
        </p:txBody>
      </p:sp>
      <p:sp>
        <p:nvSpPr>
          <p:cNvPr id="235" name="Google Shape;235;p18"/>
          <p:cNvSpPr txBox="1"/>
          <p:nvPr>
            <p:ph idx="1" type="body"/>
          </p:nvPr>
        </p:nvSpPr>
        <p:spPr>
          <a:xfrm>
            <a:off x="1297500" y="15334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400">
                <a:latin typeface="Times New Roman"/>
                <a:ea typeface="Times New Roman"/>
                <a:cs typeface="Times New Roman"/>
                <a:sym typeface="Times New Roman"/>
              </a:rPr>
              <a:t>Our aim is to create an AI-based waste classification system using Convolutional Neural Networks (CNNs) models like RESNET-50, MobileNet V3 and EfficientNet-B0 in order to resolve the growing issue of waste generation. The model classifies and predicts waste into categories such as metal, glass, biological, paper, plastic, batteries, trash, cardboard, shoes, and clothing using the Kaggle Garbage Classification v2 dataset. The system suggests the proper bin for disposal and provides real-time predictions. Data preprocessing, model training, and the development of an intuitive deployment interface are all steps in the process, which uses automated segregation to promote sustainable waste management.</a:t>
            </a:r>
            <a:endParaRPr sz="1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1297500" y="163275"/>
            <a:ext cx="3229200" cy="6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Use Case</a:t>
            </a:r>
            <a:r>
              <a:rPr b="1" lang="en-GB" sz="2800">
                <a:latin typeface="Times New Roman"/>
                <a:ea typeface="Times New Roman"/>
                <a:cs typeface="Times New Roman"/>
                <a:sym typeface="Times New Roman"/>
              </a:rPr>
              <a:t> diagram</a:t>
            </a:r>
            <a:endParaRPr b="1" sz="2800">
              <a:latin typeface="Times New Roman"/>
              <a:ea typeface="Times New Roman"/>
              <a:cs typeface="Times New Roman"/>
              <a:sym typeface="Times New Roman"/>
            </a:endParaRPr>
          </a:p>
        </p:txBody>
      </p:sp>
      <p:sp>
        <p:nvSpPr>
          <p:cNvPr id="366" name="Google Shape;366;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7" name="Google Shape;367;p36"/>
          <p:cNvPicPr preferRelativeResize="0"/>
          <p:nvPr/>
        </p:nvPicPr>
        <p:blipFill>
          <a:blip r:embed="rId3">
            <a:alphaModFix/>
          </a:blip>
          <a:stretch>
            <a:fillRect/>
          </a:stretch>
        </p:blipFill>
        <p:spPr>
          <a:xfrm>
            <a:off x="1088575" y="843675"/>
            <a:ext cx="7247824" cy="4091175"/>
          </a:xfrm>
          <a:prstGeom prst="rect">
            <a:avLst/>
          </a:prstGeom>
          <a:noFill/>
          <a:ln>
            <a:noFill/>
          </a:ln>
        </p:spPr>
      </p:pic>
      <p:sp>
        <p:nvSpPr>
          <p:cNvPr id="368" name="Google Shape;368;p36"/>
          <p:cNvSpPr/>
          <p:nvPr/>
        </p:nvSpPr>
        <p:spPr>
          <a:xfrm>
            <a:off x="7336450" y="2603325"/>
            <a:ext cx="343500" cy="12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9" name="Google Shape;369;p36"/>
          <p:cNvSpPr txBox="1"/>
          <p:nvPr/>
        </p:nvSpPr>
        <p:spPr>
          <a:xfrm>
            <a:off x="7287700" y="2547525"/>
            <a:ext cx="4410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latin typeface="Lato"/>
                <a:ea typeface="Lato"/>
                <a:cs typeface="Lato"/>
                <a:sym typeface="Lato"/>
              </a:rPr>
              <a:t>Model</a:t>
            </a:r>
            <a:endParaRPr sz="700">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Architecture diagram</a:t>
            </a:r>
            <a:endParaRPr b="1" sz="2800">
              <a:latin typeface="Times New Roman"/>
              <a:ea typeface="Times New Roman"/>
              <a:cs typeface="Times New Roman"/>
              <a:sym typeface="Times New Roman"/>
            </a:endParaRPr>
          </a:p>
        </p:txBody>
      </p:sp>
      <p:sp>
        <p:nvSpPr>
          <p:cNvPr id="375" name="Google Shape;375;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p37"/>
          <p:cNvPicPr preferRelativeResize="0"/>
          <p:nvPr/>
        </p:nvPicPr>
        <p:blipFill>
          <a:blip r:embed="rId3">
            <a:alphaModFix/>
          </a:blip>
          <a:stretch>
            <a:fillRect/>
          </a:stretch>
        </p:blipFill>
        <p:spPr>
          <a:xfrm>
            <a:off x="1079525" y="1126438"/>
            <a:ext cx="7256876" cy="379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1297500" y="127000"/>
            <a:ext cx="29478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Activity diagram</a:t>
            </a:r>
            <a:endParaRPr b="1" sz="2800">
              <a:latin typeface="Times New Roman"/>
              <a:ea typeface="Times New Roman"/>
              <a:cs typeface="Times New Roman"/>
              <a:sym typeface="Times New Roman"/>
            </a:endParaRPr>
          </a:p>
        </p:txBody>
      </p:sp>
      <p:pic>
        <p:nvPicPr>
          <p:cNvPr id="382" name="Google Shape;382;p38"/>
          <p:cNvPicPr preferRelativeResize="0"/>
          <p:nvPr/>
        </p:nvPicPr>
        <p:blipFill>
          <a:blip r:embed="rId3">
            <a:alphaModFix/>
          </a:blip>
          <a:stretch>
            <a:fillRect/>
          </a:stretch>
        </p:blipFill>
        <p:spPr>
          <a:xfrm>
            <a:off x="1401538" y="653200"/>
            <a:ext cx="6340925" cy="44902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1315625" y="212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Advantages</a:t>
            </a:r>
            <a:endParaRPr b="1" sz="2800">
              <a:latin typeface="Times New Roman"/>
              <a:ea typeface="Times New Roman"/>
              <a:cs typeface="Times New Roman"/>
              <a:sym typeface="Times New Roman"/>
            </a:endParaRPr>
          </a:p>
        </p:txBody>
      </p:sp>
      <p:grpSp>
        <p:nvGrpSpPr>
          <p:cNvPr id="388" name="Google Shape;388;p39"/>
          <p:cNvGrpSpPr/>
          <p:nvPr/>
        </p:nvGrpSpPr>
        <p:grpSpPr>
          <a:xfrm>
            <a:off x="1593000" y="3285887"/>
            <a:ext cx="5957975" cy="643500"/>
            <a:chOff x="1593000" y="2322568"/>
            <a:chExt cx="5957975" cy="643500"/>
          </a:xfrm>
        </p:grpSpPr>
        <p:sp>
          <p:nvSpPr>
            <p:cNvPr id="389" name="Google Shape;389;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COST EFFICIENT IN THE LONG RUN</a:t>
              </a:r>
              <a:endParaRPr sz="1000">
                <a:solidFill>
                  <a:srgbClr val="FFFFFF"/>
                </a:solidFill>
                <a:latin typeface="Roboto"/>
                <a:ea typeface="Roboto"/>
                <a:cs typeface="Roboto"/>
                <a:sym typeface="Roboto"/>
              </a:endParaRPr>
            </a:p>
          </p:txBody>
        </p:sp>
        <p:sp>
          <p:nvSpPr>
            <p:cNvPr id="393" name="Google Shape;393;p39"/>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95" name="Google Shape;395;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Once deployed, reduces operational costs by automating repetitive tasks.</a:t>
              </a:r>
              <a:endParaRPr sz="800">
                <a:solidFill>
                  <a:srgbClr val="3D3D3D"/>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3D3D3D"/>
                </a:solidFill>
                <a:latin typeface="Roboto"/>
                <a:ea typeface="Roboto"/>
                <a:cs typeface="Roboto"/>
                <a:sym typeface="Roboto"/>
              </a:endParaRPr>
            </a:p>
          </p:txBody>
        </p:sp>
      </p:grpSp>
      <p:grpSp>
        <p:nvGrpSpPr>
          <p:cNvPr id="396" name="Google Shape;396;p39"/>
          <p:cNvGrpSpPr/>
          <p:nvPr/>
        </p:nvGrpSpPr>
        <p:grpSpPr>
          <a:xfrm>
            <a:off x="1593000" y="2630994"/>
            <a:ext cx="5957975" cy="643500"/>
            <a:chOff x="1593000" y="2322568"/>
            <a:chExt cx="5957975" cy="643500"/>
          </a:xfrm>
        </p:grpSpPr>
        <p:sp>
          <p:nvSpPr>
            <p:cNvPr id="397" name="Google Shape;397;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ADAPTABILITY ACROSS ENVIRONMENT</a:t>
              </a:r>
              <a:endParaRPr sz="1000">
                <a:solidFill>
                  <a:srgbClr val="FFFFFF"/>
                </a:solidFill>
                <a:latin typeface="Roboto"/>
                <a:ea typeface="Roboto"/>
                <a:cs typeface="Roboto"/>
                <a:sym typeface="Roboto"/>
              </a:endParaRPr>
            </a:p>
          </p:txBody>
        </p:sp>
        <p:sp>
          <p:nvSpPr>
            <p:cNvPr id="401" name="Google Shape;401;p39"/>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403" name="Google Shape;403;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Can be integrated into smart bins, recycling plants or </a:t>
              </a:r>
              <a:r>
                <a:rPr lang="en-GB" sz="800">
                  <a:solidFill>
                    <a:srgbClr val="3D3D3D"/>
                  </a:solidFill>
                  <a:latin typeface="Roboto"/>
                  <a:ea typeface="Roboto"/>
                  <a:cs typeface="Roboto"/>
                  <a:sym typeface="Roboto"/>
                </a:rPr>
                <a:t>municipal</a:t>
              </a:r>
              <a:r>
                <a:rPr lang="en-GB" sz="800">
                  <a:solidFill>
                    <a:srgbClr val="3D3D3D"/>
                  </a:solidFill>
                  <a:latin typeface="Roboto"/>
                  <a:ea typeface="Roboto"/>
                  <a:cs typeface="Roboto"/>
                  <a:sym typeface="Roboto"/>
                </a:rPr>
                <a:t> waste systems.</a:t>
              </a:r>
              <a:endParaRPr sz="800">
                <a:solidFill>
                  <a:srgbClr val="3D3D3D"/>
                </a:solidFill>
                <a:latin typeface="Roboto"/>
                <a:ea typeface="Roboto"/>
                <a:cs typeface="Roboto"/>
                <a:sym typeface="Roboto"/>
              </a:endParaRPr>
            </a:p>
          </p:txBody>
        </p:sp>
      </p:grpSp>
      <p:grpSp>
        <p:nvGrpSpPr>
          <p:cNvPr id="404" name="Google Shape;404;p39"/>
          <p:cNvGrpSpPr/>
          <p:nvPr/>
        </p:nvGrpSpPr>
        <p:grpSpPr>
          <a:xfrm>
            <a:off x="1593000" y="1976135"/>
            <a:ext cx="5957975" cy="643500"/>
            <a:chOff x="1593000" y="2322568"/>
            <a:chExt cx="5957975" cy="643500"/>
          </a:xfrm>
        </p:grpSpPr>
        <p:sp>
          <p:nvSpPr>
            <p:cNvPr id="405" name="Google Shape;405;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FASTER AND SCALABLE PROCESSING</a:t>
              </a:r>
              <a:endParaRPr sz="1000">
                <a:solidFill>
                  <a:srgbClr val="FFFFFF"/>
                </a:solidFill>
                <a:latin typeface="Roboto"/>
                <a:ea typeface="Roboto"/>
                <a:cs typeface="Roboto"/>
                <a:sym typeface="Roboto"/>
              </a:endParaRPr>
            </a:p>
          </p:txBody>
        </p:sp>
        <p:sp>
          <p:nvSpPr>
            <p:cNvPr id="409" name="Google Shape;409;p39"/>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11" name="Google Shape;411;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Can handle large volume of garbage images efficiently , with real-time or near-real-time predictions</a:t>
              </a:r>
              <a:endParaRPr sz="800">
                <a:solidFill>
                  <a:srgbClr val="3D3D3D"/>
                </a:solidFill>
                <a:latin typeface="Roboto"/>
                <a:ea typeface="Roboto"/>
                <a:cs typeface="Roboto"/>
                <a:sym typeface="Roboto"/>
              </a:endParaRPr>
            </a:p>
          </p:txBody>
        </p:sp>
      </p:grpSp>
      <p:grpSp>
        <p:nvGrpSpPr>
          <p:cNvPr id="412" name="Google Shape;412;p39"/>
          <p:cNvGrpSpPr/>
          <p:nvPr/>
        </p:nvGrpSpPr>
        <p:grpSpPr>
          <a:xfrm>
            <a:off x="1593000" y="1321260"/>
            <a:ext cx="5957975" cy="643500"/>
            <a:chOff x="1593000" y="2322568"/>
            <a:chExt cx="5957975" cy="643500"/>
          </a:xfrm>
        </p:grpSpPr>
        <p:sp>
          <p:nvSpPr>
            <p:cNvPr id="413" name="Google Shape;413;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a:ea typeface="Roboto"/>
                  <a:cs typeface="Roboto"/>
                  <a:sym typeface="Roboto"/>
                </a:rPr>
                <a:t>AUTOMATION OF WASTE SORTING</a:t>
              </a:r>
              <a:endParaRPr sz="1000">
                <a:solidFill>
                  <a:srgbClr val="FFFFFF"/>
                </a:solidFill>
                <a:latin typeface="Roboto"/>
                <a:ea typeface="Roboto"/>
                <a:cs typeface="Roboto"/>
                <a:sym typeface="Roboto"/>
              </a:endParaRPr>
            </a:p>
          </p:txBody>
        </p:sp>
        <p:sp>
          <p:nvSpPr>
            <p:cNvPr id="417" name="Google Shape;417;p39"/>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419" name="Google Shape;419;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Reduces the need for manual labour and minimize human error in waste classification</a:t>
              </a:r>
              <a:endParaRPr sz="900">
                <a:solidFill>
                  <a:srgbClr val="3D3D3D"/>
                </a:solidFill>
                <a:latin typeface="Roboto"/>
                <a:ea typeface="Roboto"/>
                <a:cs typeface="Roboto"/>
                <a:sym typeface="Roboto"/>
              </a:endParaRPr>
            </a:p>
          </p:txBody>
        </p:sp>
      </p:grpSp>
      <p:grpSp>
        <p:nvGrpSpPr>
          <p:cNvPr id="420" name="Google Shape;420;p39"/>
          <p:cNvGrpSpPr/>
          <p:nvPr/>
        </p:nvGrpSpPr>
        <p:grpSpPr>
          <a:xfrm>
            <a:off x="1593000" y="3940738"/>
            <a:ext cx="5957975" cy="564010"/>
            <a:chOff x="1593000" y="2322568"/>
            <a:chExt cx="5957975" cy="643626"/>
          </a:xfrm>
        </p:grpSpPr>
        <p:sp>
          <p:nvSpPr>
            <p:cNvPr id="421" name="Google Shape;421;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2365075" y="23957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PROMOTES ENVIRONMENTAL SUSTAINABILITY</a:t>
              </a:r>
              <a:endParaRPr sz="1000">
                <a:solidFill>
                  <a:srgbClr val="FFFFFF"/>
                </a:solidFill>
                <a:latin typeface="Roboto"/>
                <a:ea typeface="Roboto"/>
                <a:cs typeface="Roboto"/>
                <a:sym typeface="Roboto"/>
              </a:endParaRPr>
            </a:p>
          </p:txBody>
        </p:sp>
        <p:sp>
          <p:nvSpPr>
            <p:cNvPr id="425" name="Google Shape;425;p39"/>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1593000" y="2323594"/>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427" name="Google Shape;427;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Enables proper recycling, reducing pollution and landfill overflow.</a:t>
              </a:r>
              <a:endParaRPr sz="800">
                <a:solidFill>
                  <a:srgbClr val="3D3D3D"/>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3D3D3D"/>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0"/>
          <p:cNvSpPr txBox="1"/>
          <p:nvPr>
            <p:ph type="title"/>
          </p:nvPr>
        </p:nvSpPr>
        <p:spPr>
          <a:xfrm>
            <a:off x="1469850" y="257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Disadvantages</a:t>
            </a:r>
            <a:endParaRPr b="1" sz="2800">
              <a:latin typeface="Times New Roman"/>
              <a:ea typeface="Times New Roman"/>
              <a:cs typeface="Times New Roman"/>
              <a:sym typeface="Times New Roman"/>
            </a:endParaRPr>
          </a:p>
        </p:txBody>
      </p:sp>
      <p:grpSp>
        <p:nvGrpSpPr>
          <p:cNvPr id="433" name="Google Shape;433;p40"/>
          <p:cNvGrpSpPr/>
          <p:nvPr/>
        </p:nvGrpSpPr>
        <p:grpSpPr>
          <a:xfrm>
            <a:off x="1669200" y="3285887"/>
            <a:ext cx="5957975" cy="643500"/>
            <a:chOff x="1593000" y="2322568"/>
            <a:chExt cx="5957975" cy="643500"/>
          </a:xfrm>
        </p:grpSpPr>
        <p:sp>
          <p:nvSpPr>
            <p:cNvPr id="434" name="Google Shape;434;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MODEL BIAS</a:t>
              </a:r>
              <a:endParaRPr sz="1000">
                <a:solidFill>
                  <a:srgbClr val="FFFFFF"/>
                </a:solidFill>
                <a:latin typeface="Roboto"/>
                <a:ea typeface="Roboto"/>
                <a:cs typeface="Roboto"/>
                <a:sym typeface="Roboto"/>
              </a:endParaRPr>
            </a:p>
          </p:txBody>
        </p:sp>
        <p:sp>
          <p:nvSpPr>
            <p:cNvPr id="438" name="Google Shape;438;p40"/>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440" name="Google Shape;440;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If not properly regularized, models might overfit on training data and generalize poorly on unseen data.</a:t>
              </a:r>
              <a:endParaRPr sz="800">
                <a:solidFill>
                  <a:srgbClr val="3D3D3D"/>
                </a:solidFill>
                <a:latin typeface="Roboto"/>
                <a:ea typeface="Roboto"/>
                <a:cs typeface="Roboto"/>
                <a:sym typeface="Roboto"/>
              </a:endParaRPr>
            </a:p>
          </p:txBody>
        </p:sp>
      </p:grpSp>
      <p:grpSp>
        <p:nvGrpSpPr>
          <p:cNvPr id="441" name="Google Shape;441;p40"/>
          <p:cNvGrpSpPr/>
          <p:nvPr/>
        </p:nvGrpSpPr>
        <p:grpSpPr>
          <a:xfrm>
            <a:off x="1669200" y="2630994"/>
            <a:ext cx="5957975" cy="643500"/>
            <a:chOff x="1593000" y="2322568"/>
            <a:chExt cx="5957975" cy="643500"/>
          </a:xfrm>
        </p:grpSpPr>
        <p:sp>
          <p:nvSpPr>
            <p:cNvPr id="442" name="Google Shape;442;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HARDWARE REQUIREMENTS</a:t>
              </a:r>
              <a:endParaRPr sz="1000">
                <a:solidFill>
                  <a:srgbClr val="FFFFFF"/>
                </a:solidFill>
                <a:latin typeface="Roboto"/>
                <a:ea typeface="Roboto"/>
                <a:cs typeface="Roboto"/>
                <a:sym typeface="Roboto"/>
              </a:endParaRPr>
            </a:p>
          </p:txBody>
        </p:sp>
        <p:sp>
          <p:nvSpPr>
            <p:cNvPr id="446" name="Google Shape;446;p40"/>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448" name="Google Shape;448;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Requires GPU or high performance servers for fast processing and deployment.</a:t>
              </a:r>
              <a:r>
                <a:rPr lang="en-GB" sz="800">
                  <a:solidFill>
                    <a:srgbClr val="3D3D3D"/>
                  </a:solidFill>
                  <a:latin typeface="Roboto"/>
                  <a:ea typeface="Roboto"/>
                  <a:cs typeface="Roboto"/>
                  <a:sym typeface="Roboto"/>
                </a:rPr>
                <a:t> </a:t>
              </a:r>
              <a:endParaRPr sz="800">
                <a:solidFill>
                  <a:srgbClr val="3D3D3D"/>
                </a:solidFill>
                <a:latin typeface="Roboto"/>
                <a:ea typeface="Roboto"/>
                <a:cs typeface="Roboto"/>
                <a:sym typeface="Roboto"/>
              </a:endParaRPr>
            </a:p>
          </p:txBody>
        </p:sp>
      </p:grpSp>
      <p:grpSp>
        <p:nvGrpSpPr>
          <p:cNvPr id="449" name="Google Shape;449;p40"/>
          <p:cNvGrpSpPr/>
          <p:nvPr/>
        </p:nvGrpSpPr>
        <p:grpSpPr>
          <a:xfrm>
            <a:off x="1669200" y="1976135"/>
            <a:ext cx="5957975" cy="643500"/>
            <a:chOff x="1593000" y="2322568"/>
            <a:chExt cx="5957975" cy="643500"/>
          </a:xfrm>
        </p:grpSpPr>
        <p:sp>
          <p:nvSpPr>
            <p:cNvPr id="450" name="Google Shape;450;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DATASET LIMITATIONS</a:t>
              </a:r>
              <a:endParaRPr sz="1000">
                <a:solidFill>
                  <a:srgbClr val="FFFFFF"/>
                </a:solidFill>
                <a:latin typeface="Roboto"/>
                <a:ea typeface="Roboto"/>
                <a:cs typeface="Roboto"/>
                <a:sym typeface="Roboto"/>
              </a:endParaRPr>
            </a:p>
          </p:txBody>
        </p:sp>
        <p:sp>
          <p:nvSpPr>
            <p:cNvPr id="454" name="Google Shape;454;p40"/>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456" name="Google Shape;456;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GB" sz="800">
                  <a:solidFill>
                    <a:srgbClr val="3D3D3D"/>
                  </a:solidFill>
                  <a:latin typeface="Roboto"/>
                  <a:ea typeface="Roboto"/>
                  <a:cs typeface="Roboto"/>
                  <a:sym typeface="Roboto"/>
                </a:rPr>
                <a:t>If </a:t>
              </a:r>
              <a:r>
                <a:rPr lang="en-GB" sz="800">
                  <a:solidFill>
                    <a:srgbClr val="3D3D3D"/>
                  </a:solidFill>
                  <a:latin typeface="Roboto"/>
                  <a:ea typeface="Roboto"/>
                  <a:cs typeface="Roboto"/>
                  <a:sym typeface="Roboto"/>
                </a:rPr>
                <a:t>the</a:t>
              </a:r>
              <a:r>
                <a:rPr lang="en-GB" sz="800">
                  <a:solidFill>
                    <a:srgbClr val="3D3D3D"/>
                  </a:solidFill>
                  <a:latin typeface="Roboto"/>
                  <a:ea typeface="Roboto"/>
                  <a:cs typeface="Roboto"/>
                  <a:sym typeface="Roboto"/>
                </a:rPr>
                <a:t> datasets does not include diverse real-world images, the model might underperform in practical scenarios.</a:t>
              </a:r>
              <a:endParaRPr sz="800">
                <a:solidFill>
                  <a:srgbClr val="3D3D3D"/>
                </a:solidFill>
                <a:latin typeface="Roboto"/>
                <a:ea typeface="Roboto"/>
                <a:cs typeface="Roboto"/>
                <a:sym typeface="Roboto"/>
              </a:endParaRPr>
            </a:p>
          </p:txBody>
        </p:sp>
      </p:grpSp>
      <p:grpSp>
        <p:nvGrpSpPr>
          <p:cNvPr id="457" name="Google Shape;457;p40"/>
          <p:cNvGrpSpPr/>
          <p:nvPr/>
        </p:nvGrpSpPr>
        <p:grpSpPr>
          <a:xfrm>
            <a:off x="1669200" y="1321260"/>
            <a:ext cx="5957975" cy="643500"/>
            <a:chOff x="1593000" y="2322568"/>
            <a:chExt cx="5957975" cy="643500"/>
          </a:xfrm>
        </p:grpSpPr>
        <p:sp>
          <p:nvSpPr>
            <p:cNvPr id="458" name="Google Shape;458;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DEPENDENCY ON IMAGE QUALITY</a:t>
              </a:r>
              <a:endParaRPr sz="1000">
                <a:solidFill>
                  <a:srgbClr val="FFFFFF"/>
                </a:solidFill>
                <a:latin typeface="Roboto"/>
                <a:ea typeface="Roboto"/>
                <a:cs typeface="Roboto"/>
                <a:sym typeface="Roboto"/>
              </a:endParaRPr>
            </a:p>
          </p:txBody>
        </p:sp>
        <p:sp>
          <p:nvSpPr>
            <p:cNvPr id="462" name="Google Shape;462;p40"/>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464" name="Google Shape;464;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Poor light,blurry </a:t>
              </a:r>
              <a:r>
                <a:rPr lang="en-GB" sz="800">
                  <a:solidFill>
                    <a:srgbClr val="3D3D3D"/>
                  </a:solidFill>
                  <a:latin typeface="Roboto"/>
                  <a:ea typeface="Roboto"/>
                  <a:cs typeface="Roboto"/>
                  <a:sym typeface="Roboto"/>
                </a:rPr>
                <a:t>pictures</a:t>
              </a:r>
              <a:r>
                <a:rPr lang="en-GB" sz="800">
                  <a:solidFill>
                    <a:srgbClr val="3D3D3D"/>
                  </a:solidFill>
                  <a:latin typeface="Roboto"/>
                  <a:ea typeface="Roboto"/>
                  <a:cs typeface="Roboto"/>
                  <a:sym typeface="Roboto"/>
                </a:rPr>
                <a:t> or objects can </a:t>
              </a:r>
              <a:r>
                <a:rPr lang="en-GB" sz="800">
                  <a:solidFill>
                    <a:srgbClr val="3D3D3D"/>
                  </a:solidFill>
                  <a:latin typeface="Roboto"/>
                  <a:ea typeface="Roboto"/>
                  <a:cs typeface="Roboto"/>
                  <a:sym typeface="Roboto"/>
                </a:rPr>
                <a:t>reduce</a:t>
              </a:r>
              <a:r>
                <a:rPr lang="en-GB" sz="800">
                  <a:solidFill>
                    <a:srgbClr val="3D3D3D"/>
                  </a:solidFill>
                  <a:latin typeface="Roboto"/>
                  <a:ea typeface="Roboto"/>
                  <a:cs typeface="Roboto"/>
                  <a:sym typeface="Roboto"/>
                </a:rPr>
                <a:t> model performance.</a:t>
              </a:r>
              <a:endParaRPr sz="800">
                <a:solidFill>
                  <a:srgbClr val="3D3D3D"/>
                </a:solidFill>
                <a:latin typeface="Roboto"/>
                <a:ea typeface="Roboto"/>
                <a:cs typeface="Roboto"/>
                <a:sym typeface="Roboto"/>
              </a:endParaRPr>
            </a:p>
          </p:txBody>
        </p:sp>
      </p:grpSp>
      <p:grpSp>
        <p:nvGrpSpPr>
          <p:cNvPr id="465" name="Google Shape;465;p40"/>
          <p:cNvGrpSpPr/>
          <p:nvPr/>
        </p:nvGrpSpPr>
        <p:grpSpPr>
          <a:xfrm>
            <a:off x="1669200" y="3940754"/>
            <a:ext cx="5957975" cy="643500"/>
            <a:chOff x="1593000" y="2322568"/>
            <a:chExt cx="5957975" cy="643500"/>
          </a:xfrm>
        </p:grpSpPr>
        <p:sp>
          <p:nvSpPr>
            <p:cNvPr id="466" name="Google Shape;466;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flipH="1">
              <a:off x="2283025" y="2322575"/>
              <a:ext cx="1844400" cy="642600"/>
            </a:xfrm>
            <a:prstGeom prst="rect">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rot="-5400000">
              <a:off x="3501574" y="1934671"/>
              <a:ext cx="643356" cy="1419149"/>
            </a:xfrm>
            <a:prstGeom prst="flowChartOffpageConnector">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1593000" y="2322568"/>
              <a:ext cx="690000" cy="642300"/>
            </a:xfrm>
            <a:prstGeom prst="rect">
              <a:avLst/>
            </a:prstGeom>
            <a:solidFill>
              <a:srgbClr val="414141"/>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1593000" y="2322575"/>
              <a:ext cx="690000" cy="642600"/>
            </a:xfrm>
            <a:prstGeom prst="rect">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sp>
          <p:nvSpPr>
            <p:cNvPr id="471" name="Google Shape;471;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3D3D3D"/>
                </a:buClr>
                <a:buSzPts val="800"/>
                <a:buFont typeface="Roboto"/>
                <a:buChar char="●"/>
              </a:pPr>
              <a:r>
                <a:rPr lang="en-GB" sz="800">
                  <a:solidFill>
                    <a:srgbClr val="3D3D3D"/>
                  </a:solidFill>
                  <a:latin typeface="Roboto"/>
                  <a:ea typeface="Roboto"/>
                  <a:cs typeface="Roboto"/>
                  <a:sym typeface="Roboto"/>
                </a:rPr>
                <a:t>Cannot distinguish between material that look similar (eg:- biodegradable vs non-biodegradable) without additional sensor.</a:t>
              </a:r>
              <a:endParaRPr sz="800">
                <a:solidFill>
                  <a:srgbClr val="3D3D3D"/>
                </a:solidFill>
                <a:latin typeface="Roboto"/>
                <a:ea typeface="Roboto"/>
                <a:cs typeface="Roboto"/>
                <a:sym typeface="Roboto"/>
              </a:endParaRPr>
            </a:p>
          </p:txBody>
        </p:sp>
        <p:sp>
          <p:nvSpPr>
            <p:cNvPr id="472" name="Google Shape;472;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FFFFFF"/>
                  </a:solidFill>
                  <a:latin typeface="Roboto Medium"/>
                  <a:ea typeface="Roboto Medium"/>
                  <a:cs typeface="Roboto Medium"/>
                  <a:sym typeface="Roboto Medium"/>
                </a:rPr>
                <a:t>LIMITED TO VISUAL FEATURES</a:t>
              </a:r>
              <a:endParaRPr sz="1000">
                <a:solidFill>
                  <a:srgbClr val="FFFFFF"/>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1"/>
          <p:cNvSpPr txBox="1"/>
          <p:nvPr>
            <p:ph type="title"/>
          </p:nvPr>
        </p:nvSpPr>
        <p:spPr>
          <a:xfrm>
            <a:off x="1297500" y="95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Results</a:t>
            </a:r>
            <a:endParaRPr b="1" sz="2800">
              <a:latin typeface="Times New Roman"/>
              <a:ea typeface="Times New Roman"/>
              <a:cs typeface="Times New Roman"/>
              <a:sym typeface="Times New Roman"/>
            </a:endParaRPr>
          </a:p>
        </p:txBody>
      </p:sp>
      <p:pic>
        <p:nvPicPr>
          <p:cNvPr id="478" name="Google Shape;478;p41"/>
          <p:cNvPicPr preferRelativeResize="0"/>
          <p:nvPr/>
        </p:nvPicPr>
        <p:blipFill>
          <a:blip r:embed="rId3">
            <a:alphaModFix/>
          </a:blip>
          <a:stretch>
            <a:fillRect/>
          </a:stretch>
        </p:blipFill>
        <p:spPr>
          <a:xfrm>
            <a:off x="104975" y="1387475"/>
            <a:ext cx="2863754" cy="3082176"/>
          </a:xfrm>
          <a:prstGeom prst="rect">
            <a:avLst/>
          </a:prstGeom>
          <a:noFill/>
          <a:ln>
            <a:noFill/>
          </a:ln>
        </p:spPr>
      </p:pic>
      <p:pic>
        <p:nvPicPr>
          <p:cNvPr id="479" name="Google Shape;479;p41"/>
          <p:cNvPicPr preferRelativeResize="0"/>
          <p:nvPr/>
        </p:nvPicPr>
        <p:blipFill>
          <a:blip r:embed="rId4">
            <a:alphaModFix/>
          </a:blip>
          <a:stretch>
            <a:fillRect/>
          </a:stretch>
        </p:blipFill>
        <p:spPr>
          <a:xfrm>
            <a:off x="2968725" y="1387475"/>
            <a:ext cx="3205850" cy="3082175"/>
          </a:xfrm>
          <a:prstGeom prst="rect">
            <a:avLst/>
          </a:prstGeom>
          <a:noFill/>
          <a:ln>
            <a:noFill/>
          </a:ln>
        </p:spPr>
      </p:pic>
      <p:pic>
        <p:nvPicPr>
          <p:cNvPr id="480" name="Google Shape;480;p41"/>
          <p:cNvPicPr preferRelativeResize="0"/>
          <p:nvPr/>
        </p:nvPicPr>
        <p:blipFill>
          <a:blip r:embed="rId3">
            <a:alphaModFix/>
          </a:blip>
          <a:stretch>
            <a:fillRect/>
          </a:stretch>
        </p:blipFill>
        <p:spPr>
          <a:xfrm>
            <a:off x="6168150" y="1387475"/>
            <a:ext cx="2764200" cy="3082176"/>
          </a:xfrm>
          <a:prstGeom prst="rect">
            <a:avLst/>
          </a:prstGeom>
          <a:noFill/>
          <a:ln>
            <a:noFill/>
          </a:ln>
        </p:spPr>
      </p:pic>
      <p:sp>
        <p:nvSpPr>
          <p:cNvPr id="481" name="Google Shape;481;p41"/>
          <p:cNvSpPr txBox="1"/>
          <p:nvPr/>
        </p:nvSpPr>
        <p:spPr>
          <a:xfrm>
            <a:off x="248875" y="4515375"/>
            <a:ext cx="1836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Training of ResNet-50</a:t>
            </a:r>
            <a:endParaRPr sz="1300">
              <a:solidFill>
                <a:schemeClr val="lt1"/>
              </a:solidFill>
              <a:latin typeface="Times New Roman"/>
              <a:ea typeface="Times New Roman"/>
              <a:cs typeface="Times New Roman"/>
              <a:sym typeface="Times New Roman"/>
            </a:endParaRPr>
          </a:p>
        </p:txBody>
      </p:sp>
      <p:sp>
        <p:nvSpPr>
          <p:cNvPr id="482" name="Google Shape;482;p41"/>
          <p:cNvSpPr txBox="1"/>
          <p:nvPr/>
        </p:nvSpPr>
        <p:spPr>
          <a:xfrm>
            <a:off x="3446200" y="4515375"/>
            <a:ext cx="2250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Training of MobileNet-V3</a:t>
            </a:r>
            <a:endParaRPr sz="1300">
              <a:solidFill>
                <a:schemeClr val="lt1"/>
              </a:solidFill>
              <a:latin typeface="Times New Roman"/>
              <a:ea typeface="Times New Roman"/>
              <a:cs typeface="Times New Roman"/>
              <a:sym typeface="Times New Roman"/>
            </a:endParaRPr>
          </a:p>
        </p:txBody>
      </p:sp>
      <p:sp>
        <p:nvSpPr>
          <p:cNvPr id="483" name="Google Shape;483;p41"/>
          <p:cNvSpPr txBox="1"/>
          <p:nvPr/>
        </p:nvSpPr>
        <p:spPr>
          <a:xfrm>
            <a:off x="6474588" y="4515375"/>
            <a:ext cx="2250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Times New Roman"/>
                <a:ea typeface="Times New Roman"/>
                <a:cs typeface="Times New Roman"/>
                <a:sym typeface="Times New Roman"/>
              </a:rPr>
              <a:t>Training of EfficientNet-B0</a:t>
            </a: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2"/>
          <p:cNvSpPr txBox="1"/>
          <p:nvPr>
            <p:ph type="title"/>
          </p:nvPr>
        </p:nvSpPr>
        <p:spPr>
          <a:xfrm>
            <a:off x="1297500" y="95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Times New Roman"/>
                <a:ea typeface="Times New Roman"/>
                <a:cs typeface="Times New Roman"/>
                <a:sym typeface="Times New Roman"/>
              </a:rPr>
              <a:t>Contd.</a:t>
            </a:r>
            <a:endParaRPr>
              <a:latin typeface="Times New Roman"/>
              <a:ea typeface="Times New Roman"/>
              <a:cs typeface="Times New Roman"/>
              <a:sym typeface="Times New Roman"/>
            </a:endParaRPr>
          </a:p>
        </p:txBody>
      </p:sp>
      <p:pic>
        <p:nvPicPr>
          <p:cNvPr id="489" name="Google Shape;489;p42"/>
          <p:cNvPicPr preferRelativeResize="0"/>
          <p:nvPr/>
        </p:nvPicPr>
        <p:blipFill>
          <a:blip r:embed="rId3">
            <a:alphaModFix/>
          </a:blip>
          <a:stretch>
            <a:fillRect/>
          </a:stretch>
        </p:blipFill>
        <p:spPr>
          <a:xfrm>
            <a:off x="1219275" y="1206500"/>
            <a:ext cx="6814324" cy="3877124"/>
          </a:xfrm>
          <a:prstGeom prst="rect">
            <a:avLst/>
          </a:prstGeom>
          <a:noFill/>
          <a:ln>
            <a:noFill/>
          </a:ln>
        </p:spPr>
      </p:pic>
      <p:sp>
        <p:nvSpPr>
          <p:cNvPr id="490" name="Google Shape;490;p42"/>
          <p:cNvSpPr txBox="1"/>
          <p:nvPr/>
        </p:nvSpPr>
        <p:spPr>
          <a:xfrm>
            <a:off x="2573050" y="183275"/>
            <a:ext cx="63624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Times New Roman"/>
                <a:ea typeface="Times New Roman"/>
                <a:cs typeface="Times New Roman"/>
                <a:sym typeface="Times New Roman"/>
              </a:rPr>
              <a:t>This </a:t>
            </a:r>
            <a:r>
              <a:rPr b="1" lang="en-GB">
                <a:solidFill>
                  <a:schemeClr val="lt1"/>
                </a:solidFill>
                <a:latin typeface="Times New Roman"/>
                <a:ea typeface="Times New Roman"/>
                <a:cs typeface="Times New Roman"/>
                <a:sym typeface="Times New Roman"/>
              </a:rPr>
              <a:t>Waste Segregation Predictor</a:t>
            </a:r>
            <a:r>
              <a:rPr lang="en-GB">
                <a:solidFill>
                  <a:schemeClr val="lt1"/>
                </a:solidFill>
                <a:latin typeface="Times New Roman"/>
                <a:ea typeface="Times New Roman"/>
                <a:cs typeface="Times New Roman"/>
                <a:sym typeface="Times New Roman"/>
              </a:rPr>
              <a:t> web app allows users to upload an image and get predictions from multiple models ResNet50, EfficientNet-B0, and MobileNetV3. After uploading, the image is displayed along with each model’s classification result, providing quick and easy waste identification.</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Comparison of the models </a:t>
            </a:r>
            <a:endParaRPr b="1" sz="2800">
              <a:latin typeface="Times New Roman"/>
              <a:ea typeface="Times New Roman"/>
              <a:cs typeface="Times New Roman"/>
              <a:sym typeface="Times New Roman"/>
            </a:endParaRPr>
          </a:p>
        </p:txBody>
      </p:sp>
      <p:pic>
        <p:nvPicPr>
          <p:cNvPr id="496" name="Google Shape;496;p43"/>
          <p:cNvPicPr preferRelativeResize="0"/>
          <p:nvPr/>
        </p:nvPicPr>
        <p:blipFill>
          <a:blip r:embed="rId3">
            <a:alphaModFix/>
          </a:blip>
          <a:stretch>
            <a:fillRect/>
          </a:stretch>
        </p:blipFill>
        <p:spPr>
          <a:xfrm>
            <a:off x="683950" y="1210525"/>
            <a:ext cx="7776101" cy="3340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1250100" y="168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References</a:t>
            </a:r>
            <a:endParaRPr b="1" sz="2800">
              <a:latin typeface="Times New Roman"/>
              <a:ea typeface="Times New Roman"/>
              <a:cs typeface="Times New Roman"/>
              <a:sym typeface="Times New Roman"/>
            </a:endParaRPr>
          </a:p>
        </p:txBody>
      </p:sp>
      <p:sp>
        <p:nvSpPr>
          <p:cNvPr id="502" name="Google Shape;502;p44"/>
          <p:cNvSpPr txBox="1"/>
          <p:nvPr>
            <p:ph idx="1" type="body"/>
          </p:nvPr>
        </p:nvSpPr>
        <p:spPr>
          <a:xfrm>
            <a:off x="140850" y="1030500"/>
            <a:ext cx="8862300" cy="3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Times New Roman"/>
                <a:ea typeface="Times New Roman"/>
                <a:cs typeface="Times New Roman"/>
                <a:sym typeface="Times New Roman"/>
              </a:rPr>
              <a:t>[1] S. Dookhee, ”Domestic Solid Waste Classification Using Convolutional Neural Networks,” 2022 IEEE 5th International Conference on Image Processing Applications and Systems (IPAS), Genova, Italy, 2022,15pp. 1-6, doi: 10.1109/IPAS55744.2022.10052971. keywords: Deep learning;Waste materials;Solid modeling;Climate change;Pollution;Image processing;Clothing;Automated Waste Classification;Convolutional Neural Network;Recyclable Waste;Trash Classification</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GB" sz="1400">
                <a:latin typeface="Times New Roman"/>
                <a:ea typeface="Times New Roman"/>
                <a:cs typeface="Times New Roman"/>
                <a:sym typeface="Times New Roman"/>
              </a:rPr>
              <a:t>[2] A. Ravishankar, A. Murthy, M. Sharma, R. K. Chitra, and R. Anitha, ”Automated Waste Segregation using Convolution Neural Network,” 2021 International Conference on Smart Generation Computing, Communication and Networking (SMART GENCON), Pune, India, 2021, pp. 1-6, doi: 10.1109/SMARTGENCON51891.2021.9645825. Keywords: Object Classification, Microcontroller, Image Processing, Residual Network, Neural Network</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GB" sz="1400">
                <a:latin typeface="Times New Roman"/>
                <a:ea typeface="Times New Roman"/>
                <a:cs typeface="Times New Roman"/>
                <a:sym typeface="Times New Roman"/>
              </a:rPr>
              <a:t>[3] R. Md, R. H. Sayed and A. Khan Kowshik, ”Intelligent Waste Sorting Bin for Recyclable Municipal Solid Waste,” 2021 International Conference on Automation, Control and Mechatronics for Industry 4.0(ACMI), Rajshahi, Bangladesh, 2021, pp. 1-5, doi: 10.1109/ACMI53878.2021.9528157.keywords: Waste management;Training;Waste materials; </a:t>
            </a:r>
            <a:r>
              <a:rPr lang="en-GB" sz="1400">
                <a:latin typeface="Times New Roman"/>
                <a:ea typeface="Times New Roman"/>
                <a:cs typeface="Times New Roman"/>
                <a:sym typeface="Times New Roman"/>
              </a:rPr>
              <a:t>Semiconductor</a:t>
            </a:r>
            <a:r>
              <a:rPr lang="en-GB" sz="1400">
                <a:latin typeface="Times New Roman"/>
                <a:ea typeface="Times New Roman"/>
                <a:cs typeface="Times New Roman"/>
                <a:sym typeface="Times New Roman"/>
              </a:rPr>
              <a:t> device measurement;Source separation;Object detection;Classification algorithms;Waste sorting;Recyclable MSW;Convolutional Neural Network</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16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1251700" y="371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Conclusion</a:t>
            </a:r>
            <a:endParaRPr b="1" sz="2800">
              <a:latin typeface="Times New Roman"/>
              <a:ea typeface="Times New Roman"/>
              <a:cs typeface="Times New Roman"/>
              <a:sym typeface="Times New Roman"/>
            </a:endParaRPr>
          </a:p>
        </p:txBody>
      </p:sp>
      <p:sp>
        <p:nvSpPr>
          <p:cNvPr id="508" name="Google Shape;508;p45"/>
          <p:cNvSpPr txBox="1"/>
          <p:nvPr>
            <p:ph idx="1" type="body"/>
          </p:nvPr>
        </p:nvSpPr>
        <p:spPr>
          <a:xfrm>
            <a:off x="140850" y="1336875"/>
            <a:ext cx="8862300" cy="362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Development of the Waste Classification and Prediction system is </a:t>
            </a:r>
            <a:r>
              <a:rPr lang="en-GB" sz="1400">
                <a:latin typeface="Times New Roman"/>
                <a:ea typeface="Times New Roman"/>
                <a:cs typeface="Times New Roman"/>
                <a:sym typeface="Times New Roman"/>
              </a:rPr>
              <a:t>successfully completed</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All models were also tested on new, unseen waste images, and in most cases gave correct predictions. However, due to visual similarities between classes (e.g., shape or texture) and pixelation or low-quality images, the model sometimes misclassified certain items.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The system is scalable and can be deployed in real-world waste segregation setups such as smart bins or recycling facilities.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Provides a cost-effective, fast, and sustainable solution for reducing manual waste sorting and promoting environmental awareness.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Achieved high classification performance, with MobileNet-V3 outperforming others with:</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Accuracy : 93.85%</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Precision : 91.65</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Recall : 93.03</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GB" sz="1400">
                <a:latin typeface="Times New Roman"/>
                <a:ea typeface="Times New Roman"/>
                <a:cs typeface="Times New Roman"/>
                <a:sym typeface="Times New Roman"/>
              </a:rPr>
              <a:t>F1 Score : 92.28%</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16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34775" y="355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Motivation</a:t>
            </a:r>
            <a:endParaRPr b="1" sz="2800">
              <a:latin typeface="Times New Roman"/>
              <a:ea typeface="Times New Roman"/>
              <a:cs typeface="Times New Roman"/>
              <a:sym typeface="Times New Roman"/>
            </a:endParaRPr>
          </a:p>
        </p:txBody>
      </p:sp>
      <p:sp>
        <p:nvSpPr>
          <p:cNvPr id="241" name="Google Shape;241;p19"/>
          <p:cNvSpPr txBox="1"/>
          <p:nvPr/>
        </p:nvSpPr>
        <p:spPr>
          <a:xfrm>
            <a:off x="1297500" y="1524298"/>
            <a:ext cx="732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latin typeface="Times New Roman"/>
                <a:ea typeface="Times New Roman"/>
                <a:cs typeface="Times New Roman"/>
                <a:sym typeface="Times New Roman"/>
              </a:rPr>
              <a:t>01</a:t>
            </a:r>
            <a:endParaRPr sz="2800">
              <a:solidFill>
                <a:srgbClr val="FFFFFF"/>
              </a:solidFill>
              <a:latin typeface="Times New Roman"/>
              <a:ea typeface="Times New Roman"/>
              <a:cs typeface="Times New Roman"/>
              <a:sym typeface="Times New Roman"/>
            </a:endParaRPr>
          </a:p>
        </p:txBody>
      </p:sp>
      <p:sp>
        <p:nvSpPr>
          <p:cNvPr id="242" name="Google Shape;242;p19"/>
          <p:cNvSpPr txBox="1"/>
          <p:nvPr/>
        </p:nvSpPr>
        <p:spPr>
          <a:xfrm>
            <a:off x="1297500" y="2259148"/>
            <a:ext cx="732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latin typeface="Times New Roman"/>
                <a:ea typeface="Times New Roman"/>
                <a:cs typeface="Times New Roman"/>
                <a:sym typeface="Times New Roman"/>
              </a:rPr>
              <a:t>02</a:t>
            </a:r>
            <a:endParaRPr sz="2800">
              <a:solidFill>
                <a:srgbClr val="FFFFFF"/>
              </a:solidFill>
              <a:latin typeface="Times New Roman"/>
              <a:ea typeface="Times New Roman"/>
              <a:cs typeface="Times New Roman"/>
              <a:sym typeface="Times New Roman"/>
            </a:endParaRPr>
          </a:p>
        </p:txBody>
      </p:sp>
      <p:sp>
        <p:nvSpPr>
          <p:cNvPr id="243" name="Google Shape;243;p19"/>
          <p:cNvSpPr txBox="1"/>
          <p:nvPr/>
        </p:nvSpPr>
        <p:spPr>
          <a:xfrm>
            <a:off x="1297500" y="3551498"/>
            <a:ext cx="732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latin typeface="Times New Roman"/>
                <a:ea typeface="Times New Roman"/>
                <a:cs typeface="Times New Roman"/>
                <a:sym typeface="Times New Roman"/>
              </a:rPr>
              <a:t>04</a:t>
            </a:r>
            <a:endParaRPr sz="2800">
              <a:solidFill>
                <a:srgbClr val="FFFFFF"/>
              </a:solidFill>
              <a:latin typeface="Times New Roman"/>
              <a:ea typeface="Times New Roman"/>
              <a:cs typeface="Times New Roman"/>
              <a:sym typeface="Times New Roman"/>
            </a:endParaRPr>
          </a:p>
        </p:txBody>
      </p:sp>
      <p:sp>
        <p:nvSpPr>
          <p:cNvPr id="244" name="Google Shape;244;p19"/>
          <p:cNvSpPr txBox="1"/>
          <p:nvPr/>
        </p:nvSpPr>
        <p:spPr>
          <a:xfrm>
            <a:off x="1297500" y="2905336"/>
            <a:ext cx="732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latin typeface="Times New Roman"/>
                <a:ea typeface="Times New Roman"/>
                <a:cs typeface="Times New Roman"/>
                <a:sym typeface="Times New Roman"/>
              </a:rPr>
              <a:t>03</a:t>
            </a:r>
            <a:endParaRPr sz="2800">
              <a:solidFill>
                <a:srgbClr val="FFFFFF"/>
              </a:solidFill>
              <a:latin typeface="Times New Roman"/>
              <a:ea typeface="Times New Roman"/>
              <a:cs typeface="Times New Roman"/>
              <a:sym typeface="Times New Roman"/>
            </a:endParaRPr>
          </a:p>
        </p:txBody>
      </p:sp>
      <p:sp>
        <p:nvSpPr>
          <p:cNvPr id="245" name="Google Shape;245;p19"/>
          <p:cNvSpPr txBox="1"/>
          <p:nvPr>
            <p:ph idx="1" type="body"/>
          </p:nvPr>
        </p:nvSpPr>
        <p:spPr>
          <a:xfrm>
            <a:off x="1860150" y="1524300"/>
            <a:ext cx="6795900" cy="6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Increasing Waste Generation: Rapid urbanization and population growth are leading to an exponential rise in solid waste production globally.</a:t>
            </a:r>
            <a:endParaRPr sz="1400">
              <a:solidFill>
                <a:srgbClr val="FFFFFF"/>
              </a:solidFill>
              <a:latin typeface="Times New Roman"/>
              <a:ea typeface="Times New Roman"/>
              <a:cs typeface="Times New Roman"/>
              <a:sym typeface="Times New Roman"/>
            </a:endParaRPr>
          </a:p>
        </p:txBody>
      </p:sp>
      <p:sp>
        <p:nvSpPr>
          <p:cNvPr id="246" name="Google Shape;246;p19"/>
          <p:cNvSpPr txBox="1"/>
          <p:nvPr>
            <p:ph idx="1" type="body"/>
          </p:nvPr>
        </p:nvSpPr>
        <p:spPr>
          <a:xfrm>
            <a:off x="1860150" y="2259150"/>
            <a:ext cx="6903600" cy="6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Manual Segregation is Inefficient: Human-led waste segregation is time-consuming, prone to errors, and poses health risks to sanitation workers.</a:t>
            </a:r>
            <a:endParaRPr sz="1400">
              <a:solidFill>
                <a:srgbClr val="FFFFFF"/>
              </a:solidFill>
              <a:latin typeface="Times New Roman"/>
              <a:ea typeface="Times New Roman"/>
              <a:cs typeface="Times New Roman"/>
              <a:sym typeface="Times New Roman"/>
            </a:endParaRPr>
          </a:p>
        </p:txBody>
      </p:sp>
      <p:sp>
        <p:nvSpPr>
          <p:cNvPr id="247" name="Google Shape;247;p19"/>
          <p:cNvSpPr txBox="1"/>
          <p:nvPr>
            <p:ph idx="1" type="body"/>
          </p:nvPr>
        </p:nvSpPr>
        <p:spPr>
          <a:xfrm>
            <a:off x="1860150" y="2861550"/>
            <a:ext cx="6903600" cy="6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Need for Automation: There’s a growing need for fast, accurate, and automated systems to classify waste for efficient recycling and disposal.</a:t>
            </a:r>
            <a:endParaRPr sz="1400">
              <a:latin typeface="Times New Roman"/>
              <a:ea typeface="Times New Roman"/>
              <a:cs typeface="Times New Roman"/>
              <a:sym typeface="Times New Roman"/>
            </a:endParaRPr>
          </a:p>
        </p:txBody>
      </p:sp>
      <p:sp>
        <p:nvSpPr>
          <p:cNvPr id="248" name="Google Shape;248;p19"/>
          <p:cNvSpPr txBox="1"/>
          <p:nvPr>
            <p:ph idx="1" type="body"/>
          </p:nvPr>
        </p:nvSpPr>
        <p:spPr>
          <a:xfrm>
            <a:off x="1896125" y="3551500"/>
            <a:ext cx="6903600" cy="6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latin typeface="Times New Roman"/>
                <a:ea typeface="Times New Roman"/>
                <a:cs typeface="Times New Roman"/>
                <a:sym typeface="Times New Roman"/>
              </a:rPr>
              <a:t>Support for Sustainable Practices: Proper segregation supports recycling, reduces landfill use, and promotes environmental sustainability.</a:t>
            </a: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2693825" y="1991600"/>
            <a:ext cx="4332000" cy="9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5000">
                <a:latin typeface="Times New Roman"/>
                <a:ea typeface="Times New Roman"/>
                <a:cs typeface="Times New Roman"/>
                <a:sym typeface="Times New Roman"/>
              </a:rPr>
              <a:t>Thank you!</a:t>
            </a:r>
            <a:endParaRPr b="1" sz="5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800">
                <a:latin typeface="Times New Roman"/>
                <a:ea typeface="Times New Roman"/>
                <a:cs typeface="Times New Roman"/>
                <a:sym typeface="Times New Roman"/>
              </a:rPr>
              <a:t>Objective Of The Project</a:t>
            </a:r>
            <a:endParaRPr b="1" sz="2800">
              <a:latin typeface="Times New Roman"/>
              <a:ea typeface="Times New Roman"/>
              <a:cs typeface="Times New Roman"/>
              <a:sym typeface="Times New Roman"/>
            </a:endParaRPr>
          </a:p>
        </p:txBody>
      </p:sp>
      <p:sp>
        <p:nvSpPr>
          <p:cNvPr id="254" name="Google Shape;254;p20"/>
          <p:cNvSpPr txBox="1"/>
          <p:nvPr/>
        </p:nvSpPr>
        <p:spPr>
          <a:xfrm>
            <a:off x="1252700" y="1421073"/>
            <a:ext cx="7329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FFFF"/>
                </a:solidFill>
                <a:latin typeface="Times New Roman"/>
                <a:ea typeface="Times New Roman"/>
                <a:cs typeface="Times New Roman"/>
                <a:sym typeface="Times New Roman"/>
              </a:rPr>
              <a:t>01</a:t>
            </a:r>
            <a:endParaRPr sz="3200">
              <a:solidFill>
                <a:srgbClr val="FFFFFF"/>
              </a:solidFill>
              <a:latin typeface="Times New Roman"/>
              <a:ea typeface="Times New Roman"/>
              <a:cs typeface="Times New Roman"/>
              <a:sym typeface="Times New Roman"/>
            </a:endParaRPr>
          </a:p>
        </p:txBody>
      </p:sp>
      <p:sp>
        <p:nvSpPr>
          <p:cNvPr id="255" name="Google Shape;255;p20"/>
          <p:cNvSpPr txBox="1"/>
          <p:nvPr>
            <p:ph idx="1" type="body"/>
          </p:nvPr>
        </p:nvSpPr>
        <p:spPr>
          <a:xfrm>
            <a:off x="1985600" y="1358350"/>
            <a:ext cx="67959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Development of a CNN ResNet Based Waste Classification Model:- Training an Optimizing the hybrid Convolutional Network(CNN) with ResNet architecture using the Garbage Classification dataset which help in enhancement of classification accuracy and feature extraction.</a:t>
            </a:r>
            <a:endParaRPr sz="1200">
              <a:solidFill>
                <a:srgbClr val="FFFFFF"/>
              </a:solidFill>
              <a:latin typeface="Times New Roman"/>
              <a:ea typeface="Times New Roman"/>
              <a:cs typeface="Times New Roman"/>
              <a:sym typeface="Times New Roman"/>
            </a:endParaRPr>
          </a:p>
        </p:txBody>
      </p:sp>
      <p:sp>
        <p:nvSpPr>
          <p:cNvPr id="256" name="Google Shape;256;p20"/>
          <p:cNvSpPr txBox="1"/>
          <p:nvPr/>
        </p:nvSpPr>
        <p:spPr>
          <a:xfrm>
            <a:off x="1252700" y="2174601"/>
            <a:ext cx="7329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FFFF"/>
                </a:solidFill>
                <a:latin typeface="Times New Roman"/>
                <a:ea typeface="Times New Roman"/>
                <a:cs typeface="Times New Roman"/>
                <a:sym typeface="Times New Roman"/>
              </a:rPr>
              <a:t>02</a:t>
            </a:r>
            <a:endParaRPr sz="3200">
              <a:solidFill>
                <a:srgbClr val="FFFFFF"/>
              </a:solidFill>
              <a:latin typeface="Times New Roman"/>
              <a:ea typeface="Times New Roman"/>
              <a:cs typeface="Times New Roman"/>
              <a:sym typeface="Times New Roman"/>
            </a:endParaRPr>
          </a:p>
        </p:txBody>
      </p:sp>
      <p:sp>
        <p:nvSpPr>
          <p:cNvPr id="257" name="Google Shape;257;p20"/>
          <p:cNvSpPr txBox="1"/>
          <p:nvPr>
            <p:ph idx="1" type="body"/>
          </p:nvPr>
        </p:nvSpPr>
        <p:spPr>
          <a:xfrm>
            <a:off x="2030400" y="2208050"/>
            <a:ext cx="6342600" cy="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Optimizing the Real-Time Waste Detection and Classification:- Ensure that the CNN ResNet model is optimized for the real time waste classification with high accuracy and low latency which makes it practical for the automated waste segregation.</a:t>
            </a:r>
            <a:endParaRPr sz="1200">
              <a:solidFill>
                <a:srgbClr val="FFFFFF"/>
              </a:solidFill>
              <a:latin typeface="Times New Roman"/>
              <a:ea typeface="Times New Roman"/>
              <a:cs typeface="Times New Roman"/>
              <a:sym typeface="Times New Roman"/>
            </a:endParaRPr>
          </a:p>
        </p:txBody>
      </p:sp>
      <p:sp>
        <p:nvSpPr>
          <p:cNvPr id="258" name="Google Shape;258;p20"/>
          <p:cNvSpPr txBox="1"/>
          <p:nvPr/>
        </p:nvSpPr>
        <p:spPr>
          <a:xfrm>
            <a:off x="1252700" y="2950925"/>
            <a:ext cx="7329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FFFF"/>
                </a:solidFill>
                <a:latin typeface="Times New Roman"/>
                <a:ea typeface="Times New Roman"/>
                <a:cs typeface="Times New Roman"/>
                <a:sym typeface="Times New Roman"/>
              </a:rPr>
              <a:t>03</a:t>
            </a:r>
            <a:endParaRPr sz="3200">
              <a:solidFill>
                <a:srgbClr val="FFFFFF"/>
              </a:solidFill>
              <a:latin typeface="Times New Roman"/>
              <a:ea typeface="Times New Roman"/>
              <a:cs typeface="Times New Roman"/>
              <a:sym typeface="Times New Roman"/>
            </a:endParaRPr>
          </a:p>
        </p:txBody>
      </p:sp>
      <p:sp>
        <p:nvSpPr>
          <p:cNvPr id="259" name="Google Shape;259;p20"/>
          <p:cNvSpPr txBox="1"/>
          <p:nvPr>
            <p:ph idx="1" type="body"/>
          </p:nvPr>
        </p:nvSpPr>
        <p:spPr>
          <a:xfrm>
            <a:off x="2030400" y="2962325"/>
            <a:ext cx="63426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Integration of the trained model to a Web Interface:- After completing the backend training then link it to a front end web interface where when the image of the waste is uploaded then the model identifies and we get the real time classification result.</a:t>
            </a:r>
            <a:endParaRPr sz="1200">
              <a:latin typeface="Times New Roman"/>
              <a:ea typeface="Times New Roman"/>
              <a:cs typeface="Times New Roman"/>
              <a:sym typeface="Times New Roman"/>
            </a:endParaRPr>
          </a:p>
        </p:txBody>
      </p:sp>
      <p:sp>
        <p:nvSpPr>
          <p:cNvPr id="260" name="Google Shape;260;p20"/>
          <p:cNvSpPr txBox="1"/>
          <p:nvPr/>
        </p:nvSpPr>
        <p:spPr>
          <a:xfrm>
            <a:off x="1252700" y="3766425"/>
            <a:ext cx="7329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FFFF"/>
                </a:solidFill>
                <a:latin typeface="Times New Roman"/>
                <a:ea typeface="Times New Roman"/>
                <a:cs typeface="Times New Roman"/>
                <a:sym typeface="Times New Roman"/>
              </a:rPr>
              <a:t>04</a:t>
            </a:r>
            <a:endParaRPr sz="3200">
              <a:solidFill>
                <a:srgbClr val="FFFFFF"/>
              </a:solidFill>
              <a:latin typeface="Times New Roman"/>
              <a:ea typeface="Times New Roman"/>
              <a:cs typeface="Times New Roman"/>
              <a:sym typeface="Times New Roman"/>
            </a:endParaRPr>
          </a:p>
        </p:txBody>
      </p:sp>
      <p:sp>
        <p:nvSpPr>
          <p:cNvPr id="261" name="Google Shape;261;p20"/>
          <p:cNvSpPr txBox="1"/>
          <p:nvPr>
            <p:ph idx="1" type="body"/>
          </p:nvPr>
        </p:nvSpPr>
        <p:spPr>
          <a:xfrm>
            <a:off x="2030400" y="3760700"/>
            <a:ext cx="61530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Enable Future Multi-category Waste Segregation:- Designing the system to be expandable as in case in future if wanted can add some enhancements like multi-label classification, Iot integrated smart bins and automated robots which can help in segregation.</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151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Literature Review</a:t>
            </a:r>
            <a:endParaRPr b="1" sz="2800">
              <a:latin typeface="Times New Roman"/>
              <a:ea typeface="Times New Roman"/>
              <a:cs typeface="Times New Roman"/>
              <a:sym typeface="Times New Roman"/>
            </a:endParaRPr>
          </a:p>
        </p:txBody>
      </p:sp>
      <p:sp>
        <p:nvSpPr>
          <p:cNvPr id="267" name="Google Shape;267;p21"/>
          <p:cNvSpPr txBox="1"/>
          <p:nvPr>
            <p:ph idx="1" type="body"/>
          </p:nvPr>
        </p:nvSpPr>
        <p:spPr>
          <a:xfrm>
            <a:off x="1172050" y="1200750"/>
            <a:ext cx="7609500" cy="346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The study divides household waste into 12 categories using CNNs and a dataset of 15,515 images. DenseNet121, EfficientNetB0, InceptionV3, MobileNetV2, ResNet50, and VGG16 models are compared. The accuracy of the Xception model and Nadam optimizer is 89.57%. Through automated classification, the technology tries to improve trash management.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ResNet-34 was used to develop a deep learning-based waste sorting system that can identify both biodegradable and non-biodegradable waste. The system uses a camera to capture photos and an Arduino to automate sorting from a dataset of 2,566 images. The multi-category model's 93.2% accuracy rate shows how deep learning may be used to reduce human labor and improve the sustainability of waste management.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An efficient waste sorting bin for recyclable municipal solid waste was developed. Convolutional Neural Networks (CNN) are used in it, for classification, The Beginning-ResNet V2 model is used. Object detection can also used for it. The system aims to reduce ecological pollution, improve recycling rates, and increase waste collection efficiency.</a:t>
            </a:r>
            <a:endParaRPr sz="1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52281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Problem statement</a:t>
            </a:r>
            <a:endParaRPr b="1" sz="2800">
              <a:latin typeface="Times New Roman"/>
              <a:ea typeface="Times New Roman"/>
              <a:cs typeface="Times New Roman"/>
              <a:sym typeface="Times New Roman"/>
            </a:endParaRPr>
          </a:p>
        </p:txBody>
      </p:sp>
      <p:sp>
        <p:nvSpPr>
          <p:cNvPr id="273" name="Google Shape;273;p22"/>
          <p:cNvSpPr txBox="1"/>
          <p:nvPr>
            <p:ph idx="1" type="body"/>
          </p:nvPr>
        </p:nvSpPr>
        <p:spPr>
          <a:xfrm>
            <a:off x="1223575" y="1224825"/>
            <a:ext cx="7001400" cy="3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Times New Roman"/>
                <a:ea typeface="Times New Roman"/>
                <a:cs typeface="Times New Roman"/>
                <a:sym typeface="Times New Roman"/>
              </a:rPr>
              <a:t>One of the major challenges faced globally is effective waste management, recycling, and reducing environmental pollution—all of which heavily rely on proper waste segregation.</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400">
                <a:solidFill>
                  <a:srgbClr val="FFFFFF"/>
                </a:solidFill>
                <a:latin typeface="Times New Roman"/>
                <a:ea typeface="Times New Roman"/>
                <a:cs typeface="Times New Roman"/>
                <a:sym typeface="Times New Roman"/>
              </a:rPr>
              <a:t>Manual waste segregation is often time-consuming, error-prone, and inefficient, making it unsuitable for large-scale adoption.</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400">
                <a:solidFill>
                  <a:srgbClr val="FFFFFF"/>
                </a:solidFill>
                <a:latin typeface="Times New Roman"/>
                <a:ea typeface="Times New Roman"/>
                <a:cs typeface="Times New Roman"/>
                <a:sym typeface="Times New Roman"/>
              </a:rPr>
              <a:t>To address this, our project aims to develop an automated waste segregation system using Convolutional Neural Networks (CNNs) and ResNet to classify waste materials into categories such as metal, glass, biological, trash, battery, cardboard, clothes, shoes, plastic, and paper.</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GB" sz="1400">
                <a:solidFill>
                  <a:srgbClr val="FFFFFF"/>
                </a:solidFill>
                <a:latin typeface="Times New Roman"/>
                <a:ea typeface="Times New Roman"/>
                <a:cs typeface="Times New Roman"/>
                <a:sym typeface="Times New Roman"/>
              </a:rPr>
              <a:t>We further enhance this system with a web-based interface that allows users to upload an image of waste, upon which the model predicts its category with high accuracy—enabling faster and smarter waste disposal decisions.</a:t>
            </a:r>
            <a:endParaRPr sz="1400">
              <a:solidFill>
                <a:srgbClr val="FFFFFF"/>
              </a:solidFill>
              <a:latin typeface="Times New Roman"/>
              <a:ea typeface="Times New Roman"/>
              <a:cs typeface="Times New Roman"/>
              <a:sym typeface="Times New Roman"/>
            </a:endParaRPr>
          </a:p>
        </p:txBody>
      </p:sp>
      <p:sp>
        <p:nvSpPr>
          <p:cNvPr id="274" name="Google Shape;274;p22"/>
          <p:cNvSpPr/>
          <p:nvPr/>
        </p:nvSpPr>
        <p:spPr>
          <a:xfrm>
            <a:off x="7040600" y="4247425"/>
            <a:ext cx="2106350" cy="898623"/>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52281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Problem solution </a:t>
            </a:r>
            <a:endParaRPr b="1" sz="2800">
              <a:latin typeface="Times New Roman"/>
              <a:ea typeface="Times New Roman"/>
              <a:cs typeface="Times New Roman"/>
              <a:sym typeface="Times New Roman"/>
            </a:endParaRPr>
          </a:p>
        </p:txBody>
      </p:sp>
      <p:sp>
        <p:nvSpPr>
          <p:cNvPr id="280" name="Google Shape;280;p23"/>
          <p:cNvSpPr txBox="1"/>
          <p:nvPr>
            <p:ph idx="1" type="body"/>
          </p:nvPr>
        </p:nvSpPr>
        <p:spPr>
          <a:xfrm>
            <a:off x="1223575" y="1224825"/>
            <a:ext cx="7001400" cy="3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Times New Roman"/>
                <a:ea typeface="Times New Roman"/>
                <a:cs typeface="Times New Roman"/>
                <a:sym typeface="Times New Roman"/>
              </a:rPr>
              <a:t>To overcome the inefficiencies of manual waste segregation, we propose an AI-driven automated system that utilizes Convolutional Neural Networks (CNNs) and advanced deep learning architectures like ResNet50, EfficientNetB0, and MobileNetV3 for accurate image-based waste classification.</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400">
                <a:solidFill>
                  <a:srgbClr val="FFFFFF"/>
                </a:solidFill>
                <a:latin typeface="Times New Roman"/>
                <a:ea typeface="Times New Roman"/>
                <a:cs typeface="Times New Roman"/>
                <a:sym typeface="Times New Roman"/>
              </a:rPr>
              <a:t>By training these models on the publicly available Garbage Classification v2 dataset from Kaggle, our system can categorize waste into ten distinct classes, including metal, glass, plastic, paper, and more.</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400">
                <a:solidFill>
                  <a:srgbClr val="FFFFFF"/>
                </a:solidFill>
                <a:latin typeface="Times New Roman"/>
                <a:ea typeface="Times New Roman"/>
                <a:cs typeface="Times New Roman"/>
                <a:sym typeface="Times New Roman"/>
              </a:rPr>
              <a:t>The solution is deployed through a web-based interface that allows users to upload an image of waste material. The trained model then processes the image and instantly predicts the appropriate waste category. This approach not only improves accuracy and speed but also scales effectively to support smart waste management systems, contributing to cleaner environments and more efficient recycling practices.</a:t>
            </a:r>
            <a:endParaRPr sz="14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FFFFFF"/>
              </a:solidFill>
              <a:latin typeface="Times New Roman"/>
              <a:ea typeface="Times New Roman"/>
              <a:cs typeface="Times New Roman"/>
              <a:sym typeface="Times New Roman"/>
            </a:endParaRPr>
          </a:p>
        </p:txBody>
      </p:sp>
      <p:sp>
        <p:nvSpPr>
          <p:cNvPr id="281" name="Google Shape;281;p23"/>
          <p:cNvSpPr/>
          <p:nvPr/>
        </p:nvSpPr>
        <p:spPr>
          <a:xfrm>
            <a:off x="7040600" y="4247425"/>
            <a:ext cx="2106350" cy="898623"/>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1297500" y="393750"/>
            <a:ext cx="68397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Methodology &amp; Phases of development</a:t>
            </a:r>
            <a:endParaRPr b="1" sz="2800">
              <a:latin typeface="Times New Roman"/>
              <a:ea typeface="Times New Roman"/>
              <a:cs typeface="Times New Roman"/>
              <a:sym typeface="Times New Roman"/>
            </a:endParaRPr>
          </a:p>
        </p:txBody>
      </p:sp>
      <p:sp>
        <p:nvSpPr>
          <p:cNvPr id="287" name="Google Shape;287;p24"/>
          <p:cNvSpPr txBox="1"/>
          <p:nvPr>
            <p:ph idx="1" type="body"/>
          </p:nvPr>
        </p:nvSpPr>
        <p:spPr>
          <a:xfrm>
            <a:off x="1223575" y="1224825"/>
            <a:ext cx="7001400" cy="3363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Gathering of the Dataset</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Preprocessing Dataset </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Dividing the dataset into train-test split</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Training ResNet-50 model</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Training mobileNet-V3 model</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Training EfficientNet-B0 model</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Web App Development</a:t>
            </a:r>
            <a:endParaRPr sz="1400">
              <a:solidFill>
                <a:srgbClr val="FFFFFF"/>
              </a:solidFill>
              <a:latin typeface="Times New Roman"/>
              <a:ea typeface="Times New Roman"/>
              <a:cs typeface="Times New Roman"/>
              <a:sym typeface="Times New Roman"/>
            </a:endParaRPr>
          </a:p>
          <a:p>
            <a:pPr indent="-317500" lvl="0" marL="457200" rtl="0" algn="l">
              <a:lnSpc>
                <a:spcPct val="115000"/>
              </a:lnSpc>
              <a:spcBef>
                <a:spcPts val="1000"/>
              </a:spcBef>
              <a:spcAft>
                <a:spcPts val="100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Testing &amp; Validation</a:t>
            </a:r>
            <a:endParaRPr sz="1400">
              <a:solidFill>
                <a:srgbClr val="FFFFFF"/>
              </a:solidFill>
              <a:latin typeface="Times New Roman"/>
              <a:ea typeface="Times New Roman"/>
              <a:cs typeface="Times New Roman"/>
              <a:sym typeface="Times New Roman"/>
            </a:endParaRPr>
          </a:p>
        </p:txBody>
      </p:sp>
      <p:sp>
        <p:nvSpPr>
          <p:cNvPr id="288" name="Google Shape;288;p24"/>
          <p:cNvSpPr/>
          <p:nvPr/>
        </p:nvSpPr>
        <p:spPr>
          <a:xfrm>
            <a:off x="7040600" y="4247425"/>
            <a:ext cx="2106350" cy="898623"/>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1297500" y="199550"/>
            <a:ext cx="3798900" cy="9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Dataset Description:-</a:t>
            </a:r>
            <a:endParaRPr b="1" sz="2800">
              <a:latin typeface="Times New Roman"/>
              <a:ea typeface="Times New Roman"/>
              <a:cs typeface="Times New Roman"/>
              <a:sym typeface="Times New Roman"/>
            </a:endParaRPr>
          </a:p>
        </p:txBody>
      </p:sp>
      <p:sp>
        <p:nvSpPr>
          <p:cNvPr id="294" name="Google Shape;294;p25"/>
          <p:cNvSpPr txBox="1"/>
          <p:nvPr>
            <p:ph idx="1" type="body"/>
          </p:nvPr>
        </p:nvSpPr>
        <p:spPr>
          <a:xfrm>
            <a:off x="1342875" y="955025"/>
            <a:ext cx="7574400" cy="3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Times New Roman"/>
                <a:ea typeface="Times New Roman"/>
                <a:cs typeface="Times New Roman"/>
                <a:sym typeface="Times New Roman"/>
              </a:rPr>
              <a:t>Dataset Link: </a:t>
            </a:r>
            <a:r>
              <a:rPr lang="en-GB" sz="1400" u="sng">
                <a:solidFill>
                  <a:schemeClr val="hlink"/>
                </a:solidFill>
                <a:latin typeface="Times New Roman"/>
                <a:ea typeface="Times New Roman"/>
                <a:cs typeface="Times New Roman"/>
                <a:sym typeface="Times New Roman"/>
                <a:hlinkClick r:id="rId3"/>
              </a:rPr>
              <a:t>Garbage Classification v2</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GB" sz="1400">
                <a:latin typeface="Times New Roman"/>
                <a:ea typeface="Times New Roman"/>
                <a:cs typeface="Times New Roman"/>
                <a:sym typeface="Times New Roman"/>
              </a:rPr>
              <a:t>The Garbage Classification v2 dataset isan excellent, meticulously annotated set of photos created to support computer vision and machine learning initiatives related to recycling and garbage management. For academics, developers, and educators interested in creating AI-powered solutions for automated waste segregation, sustainability projects, and environmental education, this dataset is especially helpful.</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GB" sz="1400">
                <a:latin typeface="Times New Roman"/>
                <a:ea typeface="Times New Roman"/>
                <a:cs typeface="Times New Roman"/>
                <a:sym typeface="Times New Roman"/>
              </a:rPr>
              <a:t>Overview of dataset : - Total Images:- 19,762</a:t>
            </a:r>
            <a:endParaRPr sz="1400">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sz="1400">
                <a:latin typeface="Times New Roman"/>
                <a:ea typeface="Times New Roman"/>
                <a:cs typeface="Times New Roman"/>
                <a:sym typeface="Times New Roman"/>
              </a:rPr>
              <a:t>Image Distribution:-</a:t>
            </a:r>
            <a:endParaRPr sz="1400">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sz="1400">
                <a:latin typeface="Times New Roman"/>
                <a:ea typeface="Times New Roman"/>
                <a:cs typeface="Times New Roman"/>
                <a:sym typeface="Times New Roman"/>
              </a:rPr>
              <a:t>Plastic:-1,984 Images           Glass:- 3,061 images                 biological waste:- 997 images</a:t>
            </a:r>
            <a:endParaRPr sz="1400">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GB" sz="1400">
                <a:latin typeface="Times New Roman"/>
                <a:ea typeface="Times New Roman"/>
                <a:cs typeface="Times New Roman"/>
                <a:sym typeface="Times New Roman"/>
              </a:rPr>
              <a:t>Metal:- 1,020 Images            shoes:- 1,77 images</a:t>
            </a:r>
            <a:endParaRPr sz="1400">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rPr lang="en-GB" sz="1400">
                <a:latin typeface="Times New Roman"/>
                <a:ea typeface="Times New Roman"/>
                <a:cs typeface="Times New Roman"/>
                <a:sym typeface="Times New Roman"/>
              </a:rPr>
              <a:t>Clothes:-5,327 Images        cardboard:- 1825 images</a:t>
            </a:r>
            <a:endParaRPr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